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7" r:id="rId4"/>
    <p:sldId id="259" r:id="rId5"/>
  </p:sldIdLst>
  <p:sldSz cx="12192000" cy="16256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2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shimoto" initials="h" lastIdx="1" clrIdx="0">
    <p:extLst>
      <p:ext uri="{19B8F6BF-5375-455C-9EA6-DF929625EA0E}">
        <p15:presenceInfo xmlns:p15="http://schemas.microsoft.com/office/powerpoint/2012/main" userId="hashimot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varScale="1">
        <p:scale>
          <a:sx n="35" d="100"/>
          <a:sy n="35" d="100"/>
        </p:scale>
        <p:origin x="2021" y="58"/>
      </p:cViewPr>
      <p:guideLst>
        <p:guide orient="horz" pos="512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p:spPr>
        <p:txBody>
          <a:bodyPr anchor="b"/>
          <a:lstStyle>
            <a:lvl1pPr algn="ctr">
              <a:defRPr sz="8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8538164"/>
            <a:ext cx="9144000" cy="39247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20DAB1E-70D9-4511-938E-1E4591718AA0}" type="datetimeFigureOut">
              <a:rPr kumimoji="1" lang="ja-JP" altLang="en-US" smtClean="0"/>
              <a:pPr/>
              <a:t>2019/1/29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8B4970-A588-4FFC-8343-85E17894BF8F}" type="slidenum">
              <a:rPr kumimoji="1" lang="ja-JP" altLang="en-US" smtClean="0"/>
              <a:pPr/>
              <a:t>‹#›</a:t>
            </a:fld>
            <a:endParaRPr kumimoji="1" lang="ja-JP" altLang="en-US"/>
          </a:p>
        </p:txBody>
      </p:sp>
    </p:spTree>
    <p:extLst>
      <p:ext uri="{BB962C8B-B14F-4D97-AF65-F5344CB8AC3E}">
        <p14:creationId xmlns:p14="http://schemas.microsoft.com/office/powerpoint/2010/main" val="1282477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20DAB1E-70D9-4511-938E-1E4591718AA0}" type="datetimeFigureOut">
              <a:rPr kumimoji="1" lang="ja-JP" altLang="en-US" smtClean="0"/>
              <a:pPr/>
              <a:t>2019/1/29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8B4970-A588-4FFC-8343-85E17894BF8F}" type="slidenum">
              <a:rPr kumimoji="1" lang="ja-JP" altLang="en-US" smtClean="0"/>
              <a:pPr/>
              <a:t>‹#›</a:t>
            </a:fld>
            <a:endParaRPr kumimoji="1" lang="ja-JP" altLang="en-US"/>
          </a:p>
        </p:txBody>
      </p:sp>
    </p:spTree>
    <p:extLst>
      <p:ext uri="{BB962C8B-B14F-4D97-AF65-F5344CB8AC3E}">
        <p14:creationId xmlns:p14="http://schemas.microsoft.com/office/powerpoint/2010/main" val="2484976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1"/>
            <a:ext cx="2628900" cy="1377620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865481"/>
            <a:ext cx="7734300" cy="1377620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20DAB1E-70D9-4511-938E-1E4591718AA0}" type="datetimeFigureOut">
              <a:rPr kumimoji="1" lang="ja-JP" altLang="en-US" smtClean="0"/>
              <a:pPr/>
              <a:t>2019/1/29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8B4970-A588-4FFC-8343-85E17894BF8F}" type="slidenum">
              <a:rPr kumimoji="1" lang="ja-JP" altLang="en-US" smtClean="0"/>
              <a:pPr/>
              <a:t>‹#›</a:t>
            </a:fld>
            <a:endParaRPr kumimoji="1" lang="ja-JP" altLang="en-US"/>
          </a:p>
        </p:txBody>
      </p:sp>
    </p:spTree>
    <p:extLst>
      <p:ext uri="{BB962C8B-B14F-4D97-AF65-F5344CB8AC3E}">
        <p14:creationId xmlns:p14="http://schemas.microsoft.com/office/powerpoint/2010/main" val="3516225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20DAB1E-70D9-4511-938E-1E4591718AA0}" type="datetimeFigureOut">
              <a:rPr kumimoji="1" lang="ja-JP" altLang="en-US" smtClean="0"/>
              <a:pPr/>
              <a:t>2019/1/29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8B4970-A588-4FFC-8343-85E17894BF8F}" type="slidenum">
              <a:rPr kumimoji="1" lang="ja-JP" altLang="en-US" smtClean="0"/>
              <a:pPr/>
              <a:t>‹#›</a:t>
            </a:fld>
            <a:endParaRPr kumimoji="1" lang="ja-JP" altLang="en-US"/>
          </a:p>
        </p:txBody>
      </p:sp>
    </p:spTree>
    <p:extLst>
      <p:ext uri="{BB962C8B-B14F-4D97-AF65-F5344CB8AC3E}">
        <p14:creationId xmlns:p14="http://schemas.microsoft.com/office/powerpoint/2010/main" val="1200663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6"/>
            <a:ext cx="10515600" cy="6762043"/>
          </a:xfrm>
        </p:spPr>
        <p:txBody>
          <a:bodyPr anchor="b"/>
          <a:lstStyle>
            <a:lvl1pPr>
              <a:defRPr sz="8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10878731"/>
            <a:ext cx="10515600" cy="355599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20DAB1E-70D9-4511-938E-1E4591718AA0}" type="datetimeFigureOut">
              <a:rPr kumimoji="1" lang="ja-JP" altLang="en-US" smtClean="0"/>
              <a:pPr/>
              <a:t>2019/1/29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8B4970-A588-4FFC-8343-85E17894BF8F}" type="slidenum">
              <a:rPr kumimoji="1" lang="ja-JP" altLang="en-US" smtClean="0"/>
              <a:pPr/>
              <a:t>‹#›</a:t>
            </a:fld>
            <a:endParaRPr kumimoji="1" lang="ja-JP" altLang="en-US"/>
          </a:p>
        </p:txBody>
      </p:sp>
    </p:spTree>
    <p:extLst>
      <p:ext uri="{BB962C8B-B14F-4D97-AF65-F5344CB8AC3E}">
        <p14:creationId xmlns:p14="http://schemas.microsoft.com/office/powerpoint/2010/main" val="181150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4327407"/>
            <a:ext cx="5181600" cy="103142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4327407"/>
            <a:ext cx="5181600" cy="103142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20DAB1E-70D9-4511-938E-1E4591718AA0}" type="datetimeFigureOut">
              <a:rPr kumimoji="1" lang="ja-JP" altLang="en-US" smtClean="0"/>
              <a:pPr/>
              <a:t>2019/1/29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8B4970-A588-4FFC-8343-85E17894BF8F}" type="slidenum">
              <a:rPr kumimoji="1" lang="ja-JP" altLang="en-US" smtClean="0"/>
              <a:pPr/>
              <a:t>‹#›</a:t>
            </a:fld>
            <a:endParaRPr kumimoji="1" lang="ja-JP" altLang="en-US"/>
          </a:p>
        </p:txBody>
      </p:sp>
    </p:spTree>
    <p:extLst>
      <p:ext uri="{BB962C8B-B14F-4D97-AF65-F5344CB8AC3E}">
        <p14:creationId xmlns:p14="http://schemas.microsoft.com/office/powerpoint/2010/main" val="641322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3984979"/>
            <a:ext cx="5157787"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a:t>マスター テキストの書式設定</a:t>
            </a:r>
          </a:p>
        </p:txBody>
      </p:sp>
      <p:sp>
        <p:nvSpPr>
          <p:cNvPr id="4" name="Content Placeholder 3"/>
          <p:cNvSpPr>
            <a:spLocks noGrp="1"/>
          </p:cNvSpPr>
          <p:nvPr>
            <p:ph sz="half" idx="2"/>
          </p:nvPr>
        </p:nvSpPr>
        <p:spPr>
          <a:xfrm>
            <a:off x="839789" y="5937956"/>
            <a:ext cx="5157787" cy="87338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3984979"/>
            <a:ext cx="5183188"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a:t>マスター テキストの書式設定</a:t>
            </a:r>
          </a:p>
        </p:txBody>
      </p:sp>
      <p:sp>
        <p:nvSpPr>
          <p:cNvPr id="6" name="Content Placeholder 5"/>
          <p:cNvSpPr>
            <a:spLocks noGrp="1"/>
          </p:cNvSpPr>
          <p:nvPr>
            <p:ph sz="quarter" idx="4"/>
          </p:nvPr>
        </p:nvSpPr>
        <p:spPr>
          <a:xfrm>
            <a:off x="6172201" y="5937956"/>
            <a:ext cx="5183188" cy="87338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20DAB1E-70D9-4511-938E-1E4591718AA0}" type="datetimeFigureOut">
              <a:rPr kumimoji="1" lang="ja-JP" altLang="en-US" smtClean="0"/>
              <a:pPr/>
              <a:t>2019/1/29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68B4970-A588-4FFC-8343-85E17894BF8F}" type="slidenum">
              <a:rPr kumimoji="1" lang="ja-JP" altLang="en-US" smtClean="0"/>
              <a:pPr/>
              <a:t>‹#›</a:t>
            </a:fld>
            <a:endParaRPr kumimoji="1" lang="ja-JP" altLang="en-US"/>
          </a:p>
        </p:txBody>
      </p:sp>
    </p:spTree>
    <p:extLst>
      <p:ext uri="{BB962C8B-B14F-4D97-AF65-F5344CB8AC3E}">
        <p14:creationId xmlns:p14="http://schemas.microsoft.com/office/powerpoint/2010/main" val="311707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20DAB1E-70D9-4511-938E-1E4591718AA0}" type="datetimeFigureOut">
              <a:rPr kumimoji="1" lang="ja-JP" altLang="en-US" smtClean="0"/>
              <a:pPr/>
              <a:t>2019/1/29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68B4970-A588-4FFC-8343-85E17894BF8F}" type="slidenum">
              <a:rPr kumimoji="1" lang="ja-JP" altLang="en-US" smtClean="0"/>
              <a:pPr/>
              <a:t>‹#›</a:t>
            </a:fld>
            <a:endParaRPr kumimoji="1" lang="ja-JP" altLang="en-US"/>
          </a:p>
        </p:txBody>
      </p:sp>
    </p:spTree>
    <p:extLst>
      <p:ext uri="{BB962C8B-B14F-4D97-AF65-F5344CB8AC3E}">
        <p14:creationId xmlns:p14="http://schemas.microsoft.com/office/powerpoint/2010/main" val="2015418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0DAB1E-70D9-4511-938E-1E4591718AA0}" type="datetimeFigureOut">
              <a:rPr kumimoji="1" lang="ja-JP" altLang="en-US" smtClean="0"/>
              <a:pPr/>
              <a:t>2019/1/29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68B4970-A588-4FFC-8343-85E17894BF8F}" type="slidenum">
              <a:rPr kumimoji="1" lang="ja-JP" altLang="en-US" smtClean="0"/>
              <a:pPr/>
              <a:t>‹#›</a:t>
            </a:fld>
            <a:endParaRPr kumimoji="1" lang="ja-JP" altLang="en-US"/>
          </a:p>
        </p:txBody>
      </p:sp>
    </p:spTree>
    <p:extLst>
      <p:ext uri="{BB962C8B-B14F-4D97-AF65-F5344CB8AC3E}">
        <p14:creationId xmlns:p14="http://schemas.microsoft.com/office/powerpoint/2010/main" val="3993021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2340567"/>
            <a:ext cx="6172200" cy="11552296"/>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20DAB1E-70D9-4511-938E-1E4591718AA0}" type="datetimeFigureOut">
              <a:rPr kumimoji="1" lang="ja-JP" altLang="en-US" smtClean="0"/>
              <a:pPr/>
              <a:t>2019/1/29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8B4970-A588-4FFC-8343-85E17894BF8F}" type="slidenum">
              <a:rPr kumimoji="1" lang="ja-JP" altLang="en-US" smtClean="0"/>
              <a:pPr/>
              <a:t>‹#›</a:t>
            </a:fld>
            <a:endParaRPr kumimoji="1" lang="ja-JP" altLang="en-US"/>
          </a:p>
        </p:txBody>
      </p:sp>
    </p:spTree>
    <p:extLst>
      <p:ext uri="{BB962C8B-B14F-4D97-AF65-F5344CB8AC3E}">
        <p14:creationId xmlns:p14="http://schemas.microsoft.com/office/powerpoint/2010/main" val="922664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2340567"/>
            <a:ext cx="6172200" cy="11552296"/>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20DAB1E-70D9-4511-938E-1E4591718AA0}" type="datetimeFigureOut">
              <a:rPr kumimoji="1" lang="ja-JP" altLang="en-US" smtClean="0"/>
              <a:pPr/>
              <a:t>2019/1/29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8B4970-A588-4FFC-8343-85E17894BF8F}" type="slidenum">
              <a:rPr kumimoji="1" lang="ja-JP" altLang="en-US" smtClean="0"/>
              <a:pPr/>
              <a:t>‹#›</a:t>
            </a:fld>
            <a:endParaRPr kumimoji="1" lang="ja-JP" altLang="en-US"/>
          </a:p>
        </p:txBody>
      </p:sp>
    </p:spTree>
    <p:extLst>
      <p:ext uri="{BB962C8B-B14F-4D97-AF65-F5344CB8AC3E}">
        <p14:creationId xmlns:p14="http://schemas.microsoft.com/office/powerpoint/2010/main" val="362037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15066908"/>
            <a:ext cx="2743200" cy="865481"/>
          </a:xfrm>
          <a:prstGeom prst="rect">
            <a:avLst/>
          </a:prstGeom>
        </p:spPr>
        <p:txBody>
          <a:bodyPr vert="horz" lIns="91440" tIns="45720" rIns="91440" bIns="45720" rtlCol="0" anchor="ctr"/>
          <a:lstStyle>
            <a:lvl1pPr algn="l">
              <a:defRPr sz="1600">
                <a:solidFill>
                  <a:schemeClr val="tx1">
                    <a:tint val="75000"/>
                  </a:schemeClr>
                </a:solidFill>
              </a:defRPr>
            </a:lvl1pPr>
          </a:lstStyle>
          <a:p>
            <a:fld id="{820DAB1E-70D9-4511-938E-1E4591718AA0}" type="datetimeFigureOut">
              <a:rPr kumimoji="1" lang="ja-JP" altLang="en-US" smtClean="0"/>
              <a:pPr/>
              <a:t>2019/1/29</a:t>
            </a:fld>
            <a:endParaRPr kumimoji="1" lang="ja-JP" altLang="en-US"/>
          </a:p>
        </p:txBody>
      </p:sp>
      <p:sp>
        <p:nvSpPr>
          <p:cNvPr id="5" name="Footer Placeholder 4"/>
          <p:cNvSpPr>
            <a:spLocks noGrp="1"/>
          </p:cNvSpPr>
          <p:nvPr>
            <p:ph type="ftr" sz="quarter" idx="3"/>
          </p:nvPr>
        </p:nvSpPr>
        <p:spPr>
          <a:xfrm>
            <a:off x="4038600" y="15066908"/>
            <a:ext cx="4114800" cy="865481"/>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15066908"/>
            <a:ext cx="2743200" cy="865481"/>
          </a:xfrm>
          <a:prstGeom prst="rect">
            <a:avLst/>
          </a:prstGeom>
        </p:spPr>
        <p:txBody>
          <a:bodyPr vert="horz" lIns="91440" tIns="45720" rIns="91440" bIns="45720" rtlCol="0" anchor="ctr"/>
          <a:lstStyle>
            <a:lvl1pPr algn="r">
              <a:defRPr sz="1600">
                <a:solidFill>
                  <a:schemeClr val="tx1">
                    <a:tint val="75000"/>
                  </a:schemeClr>
                </a:solidFill>
              </a:defRPr>
            </a:lvl1pPr>
          </a:lstStyle>
          <a:p>
            <a:fld id="{968B4970-A588-4FFC-8343-85E17894BF8F}" type="slidenum">
              <a:rPr kumimoji="1" lang="ja-JP" altLang="en-US" smtClean="0"/>
              <a:pPr/>
              <a:t>‹#›</a:t>
            </a:fld>
            <a:endParaRPr kumimoji="1" lang="ja-JP" altLang="en-US"/>
          </a:p>
        </p:txBody>
      </p:sp>
    </p:spTree>
    <p:extLst>
      <p:ext uri="{BB962C8B-B14F-4D97-AF65-F5344CB8AC3E}">
        <p14:creationId xmlns:p14="http://schemas.microsoft.com/office/powerpoint/2010/main" val="9492471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19170" rtl="0" eaLnBrk="1" latinLnBrk="0" hangingPunct="1">
        <a:lnSpc>
          <a:spcPct val="90000"/>
        </a:lnSpc>
        <a:spcBef>
          <a:spcPct val="0"/>
        </a:spcBef>
        <a:buNone/>
        <a:defRPr kumimoji="1"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kumimoji="1"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kumimoji="1"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kumimoji="1"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9pPr>
    </p:bodyStyle>
    <p:otherStyle>
      <a:defPPr>
        <a:defRPr lang="en-US"/>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Excel_Worksheet.xlsx"/></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吹き出し: 角を丸めた四角形 2">
            <a:extLst>
              <a:ext uri="{FF2B5EF4-FFF2-40B4-BE49-F238E27FC236}">
                <a16:creationId xmlns:a16="http://schemas.microsoft.com/office/drawing/2014/main" id="{6F20EFC6-DAC8-403B-B2FD-4B0117A109AF}"/>
              </a:ext>
            </a:extLst>
          </p:cNvPr>
          <p:cNvSpPr/>
          <p:nvPr/>
        </p:nvSpPr>
        <p:spPr>
          <a:xfrm>
            <a:off x="3203784" y="4439399"/>
            <a:ext cx="2892216" cy="2243341"/>
          </a:xfrm>
          <a:prstGeom prst="wedgeRoundRectCallout">
            <a:avLst>
              <a:gd name="adj1" fmla="val -58897"/>
              <a:gd name="adj2" fmla="val 611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2000" dirty="0">
                <a:latin typeface="メイリオ" panose="020B0604030504040204" pitchFamily="50" charset="-128"/>
                <a:ea typeface="メイリオ" panose="020B0604030504040204" pitchFamily="50" charset="-128"/>
              </a:rPr>
              <a:t>私たちがこの産業において組織できているのは</a:t>
            </a:r>
            <a:r>
              <a:rPr lang="ja-JP" altLang="ja-JP" sz="2800" dirty="0">
                <a:latin typeface="メイリオ" panose="020B0604030504040204" pitchFamily="50" charset="-128"/>
                <a:ea typeface="メイリオ" panose="020B0604030504040204" pitchFamily="50" charset="-128"/>
              </a:rPr>
              <a:t>約１割程度</a:t>
            </a:r>
            <a:r>
              <a:rPr lang="ja-JP" altLang="ja-JP" sz="2000" dirty="0">
                <a:latin typeface="メイリオ" panose="020B0604030504040204" pitchFamily="50" charset="-128"/>
                <a:ea typeface="メイリオ" panose="020B0604030504040204" pitchFamily="50" charset="-128"/>
              </a:rPr>
              <a:t>にとどまっています</a:t>
            </a:r>
            <a:r>
              <a:rPr lang="ja-JP" altLang="en-US" sz="2000" dirty="0">
                <a:latin typeface="メイリオ" panose="020B0604030504040204" pitchFamily="50" charset="-128"/>
                <a:ea typeface="メイリオ" panose="020B0604030504040204" pitchFamily="50" charset="-128"/>
              </a:rPr>
              <a:t>･･･</a:t>
            </a:r>
            <a:r>
              <a:rPr lang="ja-JP" altLang="ja-JP" sz="2000" dirty="0">
                <a:latin typeface="メイリオ" panose="020B0604030504040204" pitchFamily="50" charset="-128"/>
                <a:ea typeface="メイリオ" panose="020B0604030504040204" pitchFamily="50" charset="-128"/>
              </a:rPr>
              <a:t>。</a:t>
            </a:r>
            <a:endParaRPr kumimoji="1" lang="ja-JP" altLang="en-US" sz="2000" dirty="0">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5B3F4214-95F1-46DF-9045-77D5D0FF3B26}"/>
              </a:ext>
            </a:extLst>
          </p:cNvPr>
          <p:cNvSpPr/>
          <p:nvPr/>
        </p:nvSpPr>
        <p:spPr>
          <a:xfrm>
            <a:off x="6345078" y="12178503"/>
            <a:ext cx="5427822" cy="3658516"/>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5A616FFA-0E1A-49C6-B07E-750A6DD2DAA6}"/>
              </a:ext>
            </a:extLst>
          </p:cNvPr>
          <p:cNvGrpSpPr>
            <a:grpSpLocks noChangeAspect="1"/>
          </p:cNvGrpSpPr>
          <p:nvPr/>
        </p:nvGrpSpPr>
        <p:grpSpPr>
          <a:xfrm>
            <a:off x="318032" y="197048"/>
            <a:ext cx="11483443" cy="1822252"/>
            <a:chOff x="0" y="0"/>
            <a:chExt cx="6534150" cy="1223010"/>
          </a:xfrm>
        </p:grpSpPr>
        <p:pic>
          <p:nvPicPr>
            <p:cNvPr id="7" name="図 6">
              <a:extLst>
                <a:ext uri="{FF2B5EF4-FFF2-40B4-BE49-F238E27FC236}">
                  <a16:creationId xmlns:a16="http://schemas.microsoft.com/office/drawing/2014/main" id="{510E42B9-65F1-455B-B546-CBADA68CE72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75" y="64728"/>
              <a:ext cx="857250" cy="628650"/>
            </a:xfrm>
            <a:prstGeom prst="rect">
              <a:avLst/>
            </a:prstGeom>
            <a:noFill/>
            <a:ln>
              <a:noFill/>
            </a:ln>
          </p:spPr>
        </p:pic>
        <p:sp>
          <p:nvSpPr>
            <p:cNvPr id="8" name="Rectangle 94">
              <a:extLst>
                <a:ext uri="{FF2B5EF4-FFF2-40B4-BE49-F238E27FC236}">
                  <a16:creationId xmlns:a16="http://schemas.microsoft.com/office/drawing/2014/main" id="{B076D311-861D-418C-8792-6211D88C9209}"/>
                </a:ext>
              </a:extLst>
            </p:cNvPr>
            <p:cNvSpPr>
              <a:spLocks noChangeArrowheads="1"/>
            </p:cNvSpPr>
            <p:nvPr/>
          </p:nvSpPr>
          <p:spPr bwMode="auto">
            <a:xfrm>
              <a:off x="0" y="0"/>
              <a:ext cx="6534150" cy="1223010"/>
            </a:xfrm>
            <a:prstGeom prst="rect">
              <a:avLst/>
            </a:prstGeom>
            <a:noFill/>
            <a:ln w="3810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9" name="テキスト ボックス 2">
              <a:extLst>
                <a:ext uri="{FF2B5EF4-FFF2-40B4-BE49-F238E27FC236}">
                  <a16:creationId xmlns:a16="http://schemas.microsoft.com/office/drawing/2014/main" id="{D81DB10A-E2FD-4A8D-8E68-A353F1734300}"/>
                </a:ext>
              </a:extLst>
            </p:cNvPr>
            <p:cNvSpPr txBox="1">
              <a:spLocks noChangeArrowheads="1"/>
            </p:cNvSpPr>
            <p:nvPr/>
          </p:nvSpPr>
          <p:spPr bwMode="auto">
            <a:xfrm>
              <a:off x="4429124" y="169503"/>
              <a:ext cx="922193" cy="471805"/>
            </a:xfrm>
            <a:prstGeom prst="rect">
              <a:avLst/>
            </a:prstGeom>
            <a:solidFill>
              <a:srgbClr val="000000"/>
            </a:solidFill>
            <a:ln w="9525">
              <a:solidFill>
                <a:srgbClr val="000000"/>
              </a:solidFill>
              <a:miter lim="800000"/>
              <a:headEnd/>
              <a:tailEnd/>
            </a:ln>
          </p:spPr>
          <p:txBody>
            <a:bodyPr rot="0" vert="horz" wrap="square" lIns="0" tIns="0" rIns="0" bIns="0" anchor="ctr"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0"/>
                </a:spcAft>
              </a:pPr>
              <a:r>
                <a:rPr lang="ja-JP" sz="3200" kern="100" spc="160" dirty="0">
                  <a:solidFill>
                    <a:schemeClr val="bg1"/>
                  </a:solidFill>
                  <a:effectLst/>
                  <a:latin typeface="ＭＳ 明朝"/>
                  <a:ea typeface="HGS創英角ｺﾞｼｯｸUB"/>
                  <a:cs typeface="Times New Roman"/>
                </a:rPr>
                <a:t>速報</a:t>
              </a:r>
              <a:endParaRPr lang="ja-JP" sz="1050" kern="100" spc="160" dirty="0">
                <a:solidFill>
                  <a:schemeClr val="bg1"/>
                </a:solidFill>
                <a:effectLst/>
                <a:latin typeface="ＭＳ 明朝"/>
                <a:cs typeface="Times New Roman"/>
              </a:endParaRPr>
            </a:p>
          </p:txBody>
        </p:sp>
        <p:pic>
          <p:nvPicPr>
            <p:cNvPr id="10" name="図 9">
              <a:extLst>
                <a:ext uri="{FF2B5EF4-FFF2-40B4-BE49-F238E27FC236}">
                  <a16:creationId xmlns:a16="http://schemas.microsoft.com/office/drawing/2014/main" id="{72E53EC8-1A43-4C0A-89A6-00EA3EEA3C0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79028"/>
              <a:ext cx="3209925" cy="476250"/>
            </a:xfrm>
            <a:prstGeom prst="rect">
              <a:avLst/>
            </a:prstGeom>
            <a:noFill/>
            <a:ln>
              <a:noFill/>
            </a:ln>
          </p:spPr>
        </p:pic>
        <p:sp>
          <p:nvSpPr>
            <p:cNvPr id="11" name="テキスト ボックス 2">
              <a:extLst>
                <a:ext uri="{FF2B5EF4-FFF2-40B4-BE49-F238E27FC236}">
                  <a16:creationId xmlns:a16="http://schemas.microsoft.com/office/drawing/2014/main" id="{3F7B620D-C7ED-4F04-BEF2-4D9ABF799AB7}"/>
                </a:ext>
              </a:extLst>
            </p:cNvPr>
            <p:cNvSpPr txBox="1">
              <a:spLocks noChangeArrowheads="1"/>
            </p:cNvSpPr>
            <p:nvPr/>
          </p:nvSpPr>
          <p:spPr bwMode="auto">
            <a:xfrm>
              <a:off x="9525" y="820336"/>
              <a:ext cx="6524625" cy="37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Aft>
                  <a:spcPts val="0"/>
                </a:spcAft>
              </a:pPr>
              <a:r>
                <a:rPr lang="ja-JP" sz="1400" kern="100" spc="160" dirty="0">
                  <a:effectLst/>
                  <a:latin typeface="+mj-ea"/>
                  <a:ea typeface="+mj-ea"/>
                  <a:cs typeface="Times New Roman"/>
                </a:rPr>
                <a:t>サービス・ツーリズム産業労働組合連合会　〒</a:t>
              </a:r>
              <a:r>
                <a:rPr lang="en-US" sz="1400" kern="100" spc="160" dirty="0">
                  <a:effectLst/>
                  <a:latin typeface="+mj-ea"/>
                  <a:ea typeface="+mj-ea"/>
                  <a:cs typeface="Times New Roman"/>
                </a:rPr>
                <a:t>160-0002</a:t>
              </a:r>
              <a:r>
                <a:rPr lang="ja-JP" sz="1400" kern="100" spc="160" dirty="0">
                  <a:effectLst/>
                  <a:latin typeface="+mj-ea"/>
                  <a:ea typeface="+mj-ea"/>
                  <a:cs typeface="Times New Roman"/>
                </a:rPr>
                <a:t>　東京都新宿区四谷坂町</a:t>
              </a:r>
              <a:r>
                <a:rPr lang="en-US" sz="1400" kern="100" spc="160" dirty="0">
                  <a:effectLst/>
                  <a:latin typeface="+mj-ea"/>
                  <a:ea typeface="+mj-ea"/>
                  <a:cs typeface="Times New Roman"/>
                </a:rPr>
                <a:t>9-6</a:t>
              </a:r>
              <a:r>
                <a:rPr lang="ja-JP" sz="1400" kern="100" spc="160" dirty="0">
                  <a:effectLst/>
                  <a:latin typeface="+mj-ea"/>
                  <a:ea typeface="+mj-ea"/>
                  <a:cs typeface="Times New Roman"/>
                </a:rPr>
                <a:t>坂町</a:t>
              </a:r>
              <a:r>
                <a:rPr lang="en-US" sz="1400" kern="100" spc="160" dirty="0">
                  <a:effectLst/>
                  <a:latin typeface="+mj-ea"/>
                  <a:ea typeface="+mj-ea"/>
                  <a:cs typeface="Times New Roman"/>
                </a:rPr>
                <a:t>M</a:t>
              </a:r>
              <a:r>
                <a:rPr lang="ja-JP" sz="1400" kern="100" spc="160" dirty="0">
                  <a:effectLst/>
                  <a:latin typeface="+mj-ea"/>
                  <a:ea typeface="+mj-ea"/>
                  <a:cs typeface="Times New Roman"/>
                </a:rPr>
                <a:t>ビル</a:t>
              </a:r>
              <a:r>
                <a:rPr lang="en-US" sz="1400" kern="100" spc="160" dirty="0">
                  <a:effectLst/>
                  <a:latin typeface="+mj-ea"/>
                  <a:ea typeface="+mj-ea"/>
                  <a:cs typeface="Times New Roman"/>
                </a:rPr>
                <a:t>2F</a:t>
              </a:r>
              <a:r>
                <a:rPr lang="ja-JP" sz="1400" kern="100" spc="160" dirty="0">
                  <a:effectLst/>
                  <a:latin typeface="+mj-ea"/>
                  <a:ea typeface="+mj-ea"/>
                  <a:cs typeface="Times New Roman"/>
                </a:rPr>
                <a:t>　℡</a:t>
              </a:r>
              <a:r>
                <a:rPr lang="en-US" sz="1400" kern="100" spc="160" dirty="0">
                  <a:effectLst/>
                  <a:latin typeface="+mj-ea"/>
                  <a:ea typeface="+mj-ea"/>
                  <a:cs typeface="Times New Roman"/>
                </a:rPr>
                <a:t>:03-5919-3261</a:t>
              </a:r>
              <a:endParaRPr lang="en-US" sz="1800" kern="100" spc="160" dirty="0">
                <a:latin typeface="+mj-ea"/>
                <a:ea typeface="+mj-ea"/>
                <a:cs typeface="Times New Roman"/>
              </a:endParaRPr>
            </a:p>
            <a:p>
              <a:pPr algn="r">
                <a:spcAft>
                  <a:spcPts val="0"/>
                </a:spcAft>
              </a:pPr>
              <a:r>
                <a:rPr lang="ja-JP" sz="1600" kern="100" spc="160" dirty="0">
                  <a:effectLst/>
                  <a:latin typeface="+mj-ea"/>
                  <a:ea typeface="+mj-ea"/>
                  <a:cs typeface="Times New Roman"/>
                </a:rPr>
                <a:t>発行人：</a:t>
              </a:r>
              <a:r>
                <a:rPr lang="ja-JP" altLang="en-US" sz="1600" kern="100" spc="160" dirty="0">
                  <a:effectLst/>
                  <a:latin typeface="+mj-ea"/>
                  <a:ea typeface="+mj-ea"/>
                  <a:cs typeface="Times New Roman"/>
                </a:rPr>
                <a:t>千葉　崇</a:t>
              </a:r>
              <a:endParaRPr lang="ja-JP" sz="2000" kern="100" spc="160" dirty="0">
                <a:effectLst/>
                <a:latin typeface="+mj-ea"/>
                <a:ea typeface="+mj-ea"/>
                <a:cs typeface="Times New Roman"/>
              </a:endParaRPr>
            </a:p>
          </p:txBody>
        </p:sp>
      </p:grpSp>
      <p:sp>
        <p:nvSpPr>
          <p:cNvPr id="5" name="WordArt 1" descr="2014年12月25日">
            <a:extLst>
              <a:ext uri="{FF2B5EF4-FFF2-40B4-BE49-F238E27FC236}">
                <a16:creationId xmlns:a16="http://schemas.microsoft.com/office/drawing/2014/main" id="{D12B977C-A753-473F-A72C-67967712BB9E}"/>
              </a:ext>
            </a:extLst>
          </p:cNvPr>
          <p:cNvSpPr>
            <a:spLocks noChangeArrowheads="1" noChangeShapeType="1" noTextEdit="1"/>
          </p:cNvSpPr>
          <p:nvPr/>
        </p:nvSpPr>
        <p:spPr bwMode="auto">
          <a:xfrm>
            <a:off x="9933551" y="851560"/>
            <a:ext cx="1620708" cy="266748"/>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buNone/>
            </a:pPr>
            <a:r>
              <a:rPr lang="en-US" altLang="ja-JP" sz="800" b="0" kern="10" spc="0" dirty="0">
                <a:ln w="9525">
                  <a:solidFill>
                    <a:srgbClr val="000000"/>
                  </a:solidFill>
                  <a:round/>
                  <a:headEnd/>
                  <a:tailEnd/>
                </a:ln>
                <a:solidFill>
                  <a:srgbClr val="000000"/>
                </a:solidFill>
                <a:effectLst/>
                <a:latin typeface="+mn-ea"/>
                <a:ea typeface="+mn-ea"/>
              </a:rPr>
              <a:t>2019</a:t>
            </a:r>
            <a:r>
              <a:rPr lang="ja-JP" altLang="en-US" sz="800" b="0" kern="10" spc="0" dirty="0">
                <a:ln w="9525">
                  <a:solidFill>
                    <a:srgbClr val="000000"/>
                  </a:solidFill>
                  <a:round/>
                  <a:headEnd/>
                  <a:tailEnd/>
                </a:ln>
                <a:solidFill>
                  <a:srgbClr val="000000"/>
                </a:solidFill>
                <a:effectLst/>
                <a:latin typeface="+mn-ea"/>
                <a:ea typeface="+mn-ea"/>
              </a:rPr>
              <a:t>年</a:t>
            </a:r>
            <a:r>
              <a:rPr lang="ja-JP" altLang="en-US" sz="800" kern="10" dirty="0">
                <a:ln w="9525">
                  <a:solidFill>
                    <a:srgbClr val="000000"/>
                  </a:solidFill>
                  <a:round/>
                  <a:headEnd/>
                  <a:tailEnd/>
                </a:ln>
                <a:solidFill>
                  <a:srgbClr val="000000"/>
                </a:solidFill>
                <a:latin typeface="+mn-ea"/>
              </a:rPr>
              <a:t>１</a:t>
            </a:r>
            <a:r>
              <a:rPr lang="ja-JP" altLang="en-US" sz="800" b="0" kern="10" spc="0" dirty="0">
                <a:ln w="9525">
                  <a:solidFill>
                    <a:srgbClr val="000000"/>
                  </a:solidFill>
                  <a:round/>
                  <a:headEnd/>
                  <a:tailEnd/>
                </a:ln>
                <a:solidFill>
                  <a:srgbClr val="000000"/>
                </a:solidFill>
                <a:effectLst/>
                <a:latin typeface="+mn-ea"/>
                <a:ea typeface="+mn-ea"/>
              </a:rPr>
              <a:t>月</a:t>
            </a:r>
            <a:r>
              <a:rPr lang="en-US" altLang="ja-JP" sz="800" b="0" kern="10" spc="0" dirty="0">
                <a:ln w="9525">
                  <a:solidFill>
                    <a:srgbClr val="000000"/>
                  </a:solidFill>
                  <a:round/>
                  <a:headEnd/>
                  <a:tailEnd/>
                </a:ln>
                <a:solidFill>
                  <a:srgbClr val="000000"/>
                </a:solidFill>
                <a:effectLst/>
                <a:latin typeface="+mn-ea"/>
                <a:ea typeface="+mn-ea"/>
              </a:rPr>
              <a:t>23</a:t>
            </a:r>
            <a:r>
              <a:rPr lang="ja-JP" altLang="en-US" sz="800" b="0" kern="10" spc="0" dirty="0">
                <a:ln w="9525">
                  <a:solidFill>
                    <a:srgbClr val="000000"/>
                  </a:solidFill>
                  <a:round/>
                  <a:headEnd/>
                  <a:tailEnd/>
                </a:ln>
                <a:solidFill>
                  <a:srgbClr val="000000"/>
                </a:solidFill>
                <a:effectLst/>
                <a:latin typeface="+mn-ea"/>
                <a:ea typeface="+mn-ea"/>
              </a:rPr>
              <a:t>日</a:t>
            </a:r>
          </a:p>
        </p:txBody>
      </p:sp>
      <p:sp>
        <p:nvSpPr>
          <p:cNvPr id="6" name="Text Box 102">
            <a:extLst>
              <a:ext uri="{FF2B5EF4-FFF2-40B4-BE49-F238E27FC236}">
                <a16:creationId xmlns:a16="http://schemas.microsoft.com/office/drawing/2014/main" id="{26709C57-D81D-4CEF-BE83-2762BA9E4BFB}"/>
              </a:ext>
            </a:extLst>
          </p:cNvPr>
          <p:cNvSpPr txBox="1">
            <a:spLocks noChangeArrowheads="1"/>
          </p:cNvSpPr>
          <p:nvPr/>
        </p:nvSpPr>
        <p:spPr bwMode="auto">
          <a:xfrm>
            <a:off x="10850271" y="418980"/>
            <a:ext cx="1162050" cy="457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ct val="150000"/>
              </a:lnSpc>
              <a:spcAft>
                <a:spcPts val="0"/>
              </a:spcAft>
              <a:tabLst>
                <a:tab pos="2700020" algn="ctr"/>
                <a:tab pos="5400040" algn="r"/>
                <a:tab pos="533400" algn="l"/>
              </a:tabLst>
            </a:pPr>
            <a:r>
              <a:rPr lang="en-US" sz="1800" b="1" kern="0" spc="160" dirty="0">
                <a:solidFill>
                  <a:srgbClr val="000000"/>
                </a:solidFill>
                <a:effectLst/>
                <a:latin typeface="游ゴシック 本文"/>
                <a:ea typeface="ＭＳ Ｐゴシック" panose="020B0600070205080204" pitchFamily="50" charset="-128"/>
                <a:cs typeface="Times New Roman"/>
              </a:rPr>
              <a:t>No.</a:t>
            </a:r>
            <a:r>
              <a:rPr lang="en-US" altLang="ja-JP" sz="1800" b="1" kern="0" spc="160" dirty="0">
                <a:solidFill>
                  <a:srgbClr val="000000"/>
                </a:solidFill>
                <a:latin typeface="游ゴシック 本文"/>
                <a:ea typeface="ＭＳ Ｐゴシック" panose="020B0600070205080204" pitchFamily="50" charset="-128"/>
                <a:cs typeface="Times New Roman"/>
              </a:rPr>
              <a:t>57</a:t>
            </a:r>
            <a:endParaRPr lang="ja-JP" sz="2000" kern="100" spc="160" dirty="0">
              <a:effectLst/>
              <a:latin typeface="游ゴシック 本文"/>
              <a:ea typeface="ＭＳ Ｐゴシック" panose="020B0600070205080204" pitchFamily="50" charset="-128"/>
              <a:cs typeface="Times New Roman"/>
            </a:endParaRPr>
          </a:p>
        </p:txBody>
      </p:sp>
      <p:sp>
        <p:nvSpPr>
          <p:cNvPr id="12" name="テキスト ボックス 110">
            <a:extLst>
              <a:ext uri="{FF2B5EF4-FFF2-40B4-BE49-F238E27FC236}">
                <a16:creationId xmlns:a16="http://schemas.microsoft.com/office/drawing/2014/main" id="{C9AA69C3-EF25-4644-A6C3-B9815F382426}"/>
              </a:ext>
            </a:extLst>
          </p:cNvPr>
          <p:cNvSpPr txBox="1">
            <a:spLocks noChangeAspect="1"/>
          </p:cNvSpPr>
          <p:nvPr/>
        </p:nvSpPr>
        <p:spPr>
          <a:xfrm>
            <a:off x="298982" y="2083729"/>
            <a:ext cx="11499212" cy="1364321"/>
          </a:xfrm>
          <a:prstGeom prst="rect">
            <a:avLst/>
          </a:prstGeom>
          <a:solidFill>
            <a:schemeClr val="tx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400" dirty="0">
                <a:solidFill>
                  <a:schemeClr val="bg1"/>
                </a:solidFill>
                <a:latin typeface="HG明朝B" panose="02020809000000000000" pitchFamily="17" charset="-128"/>
                <a:ea typeface="HG明朝B" panose="02020809000000000000" pitchFamily="17" charset="-128"/>
                <a:cs typeface="メイリオ" panose="020B0604030504040204" pitchFamily="50" charset="-128"/>
              </a:rPr>
              <a:t>ＢＥ</a:t>
            </a:r>
            <a:r>
              <a:rPr kumimoji="1" lang="en-US" altLang="ja-JP" sz="2400" dirty="0">
                <a:solidFill>
                  <a:schemeClr val="bg1"/>
                </a:solidFill>
                <a:latin typeface="HG明朝B" panose="02020809000000000000" pitchFamily="17" charset="-128"/>
                <a:ea typeface="HG明朝B" panose="02020809000000000000" pitchFamily="17" charset="-128"/>
                <a:cs typeface="メイリオ" panose="020B0604030504040204" pitchFamily="50" charset="-128"/>
              </a:rPr>
              <a:t> </a:t>
            </a:r>
            <a:r>
              <a:rPr kumimoji="1" lang="ja-JP" altLang="en-US" sz="2400" dirty="0">
                <a:solidFill>
                  <a:schemeClr val="bg1"/>
                </a:solidFill>
                <a:latin typeface="HG明朝B" panose="02020809000000000000" pitchFamily="17" charset="-128"/>
                <a:ea typeface="HG明朝B" panose="02020809000000000000" pitchFamily="17" charset="-128"/>
                <a:cs typeface="メイリオ" panose="020B0604030504040204" pitchFamily="50" charset="-128"/>
              </a:rPr>
              <a:t>ＷＩＤＥ</a:t>
            </a:r>
            <a:r>
              <a:rPr kumimoji="1" lang="en-US" altLang="ja-JP" sz="2400" dirty="0">
                <a:solidFill>
                  <a:schemeClr val="bg1"/>
                </a:solidFill>
                <a:latin typeface="HG明朝B" panose="02020809000000000000" pitchFamily="17" charset="-128"/>
                <a:ea typeface="HG明朝B" panose="02020809000000000000" pitchFamily="17" charset="-128"/>
                <a:cs typeface="メイリオ" panose="020B0604030504040204" pitchFamily="50" charset="-128"/>
              </a:rPr>
              <a:t> </a:t>
            </a:r>
            <a:r>
              <a:rPr kumimoji="1" lang="ja-JP" altLang="en-US" sz="2400" dirty="0">
                <a:solidFill>
                  <a:schemeClr val="bg1"/>
                </a:solidFill>
                <a:latin typeface="HG明朝B" panose="02020809000000000000" pitchFamily="17" charset="-128"/>
                <a:ea typeface="HG明朝B" panose="02020809000000000000" pitchFamily="17" charset="-128"/>
                <a:cs typeface="メイリオ" panose="020B0604030504040204" pitchFamily="50" charset="-128"/>
              </a:rPr>
              <a:t>ＯＲＧＡＮＩＺＡＴＩＯＮ</a:t>
            </a:r>
          </a:p>
          <a:p>
            <a:pPr algn="ctr"/>
            <a:r>
              <a:rPr kumimoji="1" lang="en-US" altLang="ja-JP" sz="2400" dirty="0">
                <a:solidFill>
                  <a:schemeClr val="bg1"/>
                </a:solidFill>
                <a:latin typeface="HG明朝B" panose="02020809000000000000" pitchFamily="17" charset="-128"/>
                <a:ea typeface="HG明朝B" panose="02020809000000000000" pitchFamily="17" charset="-128"/>
                <a:cs typeface="メイリオ" panose="020B0604030504040204" pitchFamily="50" charset="-128"/>
              </a:rPr>
              <a:t>2019</a:t>
            </a:r>
            <a:r>
              <a:rPr kumimoji="1" lang="ja-JP" altLang="en-US" sz="2400" dirty="0">
                <a:solidFill>
                  <a:schemeClr val="bg1"/>
                </a:solidFill>
                <a:latin typeface="HG明朝B" panose="02020809000000000000" pitchFamily="17" charset="-128"/>
                <a:ea typeface="HG明朝B" panose="02020809000000000000" pitchFamily="17" charset="-128"/>
                <a:cs typeface="メイリオ" panose="020B0604030504040204" pitchFamily="50" charset="-128"/>
              </a:rPr>
              <a:t>春季生活闘争組織拡大への取り組みと</a:t>
            </a:r>
            <a:endParaRPr kumimoji="1" lang="en-US" altLang="ja-JP" sz="2400" dirty="0">
              <a:solidFill>
                <a:schemeClr val="bg1"/>
              </a:solidFill>
              <a:latin typeface="HG明朝B" panose="02020809000000000000" pitchFamily="17" charset="-128"/>
              <a:ea typeface="HG明朝B" panose="02020809000000000000" pitchFamily="17" charset="-128"/>
              <a:cs typeface="メイリオ" panose="020B0604030504040204" pitchFamily="50" charset="-128"/>
            </a:endParaRPr>
          </a:p>
          <a:p>
            <a:pPr algn="ctr"/>
            <a:r>
              <a:rPr kumimoji="1" lang="ja-JP" altLang="en-US" sz="2400" dirty="0">
                <a:solidFill>
                  <a:schemeClr val="bg1"/>
                </a:solidFill>
                <a:latin typeface="HG明朝B" panose="02020809000000000000" pitchFamily="17" charset="-128"/>
                <a:ea typeface="HG明朝B" panose="02020809000000000000" pitchFamily="17" charset="-128"/>
                <a:cs typeface="メイリオ" panose="020B0604030504040204" pitchFamily="50" charset="-128"/>
              </a:rPr>
              <a:t>加盟組合取り組み事例の紹介</a:t>
            </a:r>
          </a:p>
        </p:txBody>
      </p:sp>
      <p:sp>
        <p:nvSpPr>
          <p:cNvPr id="21" name="テキスト ボックス 20">
            <a:extLst>
              <a:ext uri="{FF2B5EF4-FFF2-40B4-BE49-F238E27FC236}">
                <a16:creationId xmlns:a16="http://schemas.microsoft.com/office/drawing/2014/main" id="{75158C0E-A415-457E-ADAB-1064D347A002}"/>
              </a:ext>
            </a:extLst>
          </p:cNvPr>
          <p:cNvSpPr txBox="1"/>
          <p:nvPr/>
        </p:nvSpPr>
        <p:spPr>
          <a:xfrm>
            <a:off x="5012006" y="7906635"/>
            <a:ext cx="6237132" cy="3816429"/>
          </a:xfrm>
          <a:prstGeom prst="rect">
            <a:avLst/>
          </a:prstGeom>
          <a:noFill/>
        </p:spPr>
        <p:txBody>
          <a:bodyPr wrap="square" rtlCol="0">
            <a:spAutoFit/>
          </a:bodyPr>
          <a:lstStyle/>
          <a:p>
            <a:r>
              <a:rPr kumimoji="1" lang="ja-JP" altLang="en-US" sz="3200" dirty="0"/>
              <a:t>同じ会社で働く仲間に労働組合への加入を呼びかけ、職場の声を反映した要求により待遇改善を実現する必要があります。</a:t>
            </a:r>
            <a:endParaRPr kumimoji="1" lang="en-US" altLang="ja-JP" sz="3200" dirty="0"/>
          </a:p>
          <a:p>
            <a:r>
              <a:rPr kumimoji="1" lang="ja-JP" altLang="en-US" sz="3200" dirty="0"/>
              <a:t>組合に入っていない契約社員、パートタイマー等の従業員の組織拡大に取り組みましょう！</a:t>
            </a:r>
            <a:endParaRPr kumimoji="1" lang="en-US" altLang="ja-JP" sz="3200" dirty="0"/>
          </a:p>
          <a:p>
            <a:endParaRPr kumimoji="1" lang="ja-JP" altLang="en-US" dirty="0"/>
          </a:p>
        </p:txBody>
      </p:sp>
      <p:sp>
        <p:nvSpPr>
          <p:cNvPr id="22" name="テキスト ボックス 21">
            <a:extLst>
              <a:ext uri="{FF2B5EF4-FFF2-40B4-BE49-F238E27FC236}">
                <a16:creationId xmlns:a16="http://schemas.microsoft.com/office/drawing/2014/main" id="{D92370CB-6DFE-4A2A-8F7C-0D23EDFA5039}"/>
              </a:ext>
            </a:extLst>
          </p:cNvPr>
          <p:cNvSpPr txBox="1"/>
          <p:nvPr/>
        </p:nvSpPr>
        <p:spPr>
          <a:xfrm>
            <a:off x="318032" y="3571875"/>
            <a:ext cx="11283418" cy="584775"/>
          </a:xfrm>
          <a:prstGeom prst="rect">
            <a:avLst/>
          </a:prstGeom>
          <a:noFill/>
        </p:spPr>
        <p:txBody>
          <a:bodyPr wrap="square" rtlCol="0">
            <a:spAutoFit/>
          </a:bodyPr>
          <a:lstStyle/>
          <a:p>
            <a:r>
              <a:rPr kumimoji="1" lang="ja-JP" altLang="en-US" sz="3200" dirty="0"/>
              <a:t>１．</a:t>
            </a:r>
            <a:r>
              <a:rPr kumimoji="1" lang="en-US" altLang="ja-JP" sz="3200" dirty="0"/>
              <a:t>2019</a:t>
            </a:r>
            <a:r>
              <a:rPr kumimoji="1" lang="ja-JP" altLang="en-US" sz="3200" dirty="0"/>
              <a:t>春季生活闘争組織拡大への取り組み</a:t>
            </a:r>
            <a:endParaRPr kumimoji="1" lang="ja-JP" altLang="en-US" dirty="0"/>
          </a:p>
        </p:txBody>
      </p:sp>
      <p:sp>
        <p:nvSpPr>
          <p:cNvPr id="13" name="正方形/長方形 12">
            <a:extLst>
              <a:ext uri="{FF2B5EF4-FFF2-40B4-BE49-F238E27FC236}">
                <a16:creationId xmlns:a16="http://schemas.microsoft.com/office/drawing/2014/main" id="{0F03FA46-6B37-4CFB-A677-B45E54637E18}"/>
              </a:ext>
            </a:extLst>
          </p:cNvPr>
          <p:cNvSpPr/>
          <p:nvPr/>
        </p:nvSpPr>
        <p:spPr>
          <a:xfrm>
            <a:off x="340334" y="4305170"/>
            <a:ext cx="5998471" cy="305141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C636C8C1-D35C-4D85-82E6-2A05ECF4A647}"/>
              </a:ext>
            </a:extLst>
          </p:cNvPr>
          <p:cNvSpPr/>
          <p:nvPr/>
        </p:nvSpPr>
        <p:spPr>
          <a:xfrm>
            <a:off x="6306976" y="4305170"/>
            <a:ext cx="5472167" cy="305141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A68323FC-B1CF-4AFC-A5B7-2390FC0D7F93}"/>
              </a:ext>
            </a:extLst>
          </p:cNvPr>
          <p:cNvSpPr/>
          <p:nvPr/>
        </p:nvSpPr>
        <p:spPr>
          <a:xfrm>
            <a:off x="346038" y="7342932"/>
            <a:ext cx="11426862" cy="480059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A5945A13-153A-46D7-9DB7-18A1EAE958E7}"/>
              </a:ext>
            </a:extLst>
          </p:cNvPr>
          <p:cNvSpPr/>
          <p:nvPr/>
        </p:nvSpPr>
        <p:spPr>
          <a:xfrm>
            <a:off x="345611" y="12144374"/>
            <a:ext cx="11370139" cy="3692645"/>
          </a:xfrm>
          <a:custGeom>
            <a:avLst/>
            <a:gdLst>
              <a:gd name="connsiteX0" fmla="*/ 0 w 11227271"/>
              <a:gd name="connsiteY0" fmla="*/ 0 h 3483182"/>
              <a:gd name="connsiteX1" fmla="*/ 11227271 w 11227271"/>
              <a:gd name="connsiteY1" fmla="*/ 0 h 3483182"/>
              <a:gd name="connsiteX2" fmla="*/ 11227271 w 11227271"/>
              <a:gd name="connsiteY2" fmla="*/ 3483182 h 3483182"/>
              <a:gd name="connsiteX3" fmla="*/ 0 w 11227271"/>
              <a:gd name="connsiteY3" fmla="*/ 3483182 h 3483182"/>
              <a:gd name="connsiteX4" fmla="*/ 0 w 11227271"/>
              <a:gd name="connsiteY4" fmla="*/ 0 h 3483182"/>
              <a:gd name="connsiteX0" fmla="*/ 0 w 11227271"/>
              <a:gd name="connsiteY0" fmla="*/ 0 h 3483182"/>
              <a:gd name="connsiteX1" fmla="*/ 11227271 w 11227271"/>
              <a:gd name="connsiteY1" fmla="*/ 0 h 3483182"/>
              <a:gd name="connsiteX2" fmla="*/ 5858858 w 11227271"/>
              <a:gd name="connsiteY2" fmla="*/ 3483182 h 3483182"/>
              <a:gd name="connsiteX3" fmla="*/ 0 w 11227271"/>
              <a:gd name="connsiteY3" fmla="*/ 3483182 h 3483182"/>
              <a:gd name="connsiteX4" fmla="*/ 0 w 11227271"/>
              <a:gd name="connsiteY4" fmla="*/ 0 h 3483182"/>
              <a:gd name="connsiteX0" fmla="*/ 0 w 11227271"/>
              <a:gd name="connsiteY0" fmla="*/ 0 h 3512679"/>
              <a:gd name="connsiteX1" fmla="*/ 11227271 w 11227271"/>
              <a:gd name="connsiteY1" fmla="*/ 0 h 3512679"/>
              <a:gd name="connsiteX2" fmla="*/ 9015013 w 11227271"/>
              <a:gd name="connsiteY2" fmla="*/ 3512679 h 3512679"/>
              <a:gd name="connsiteX3" fmla="*/ 0 w 11227271"/>
              <a:gd name="connsiteY3" fmla="*/ 3483182 h 3512679"/>
              <a:gd name="connsiteX4" fmla="*/ 0 w 11227271"/>
              <a:gd name="connsiteY4" fmla="*/ 0 h 3512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27271" h="3512679">
                <a:moveTo>
                  <a:pt x="0" y="0"/>
                </a:moveTo>
                <a:lnTo>
                  <a:pt x="11227271" y="0"/>
                </a:lnTo>
                <a:lnTo>
                  <a:pt x="9015013" y="3512679"/>
                </a:lnTo>
                <a:lnTo>
                  <a:pt x="0" y="3483182"/>
                </a:lnTo>
                <a:lnTo>
                  <a:pt x="0" y="0"/>
                </a:lnTo>
                <a:close/>
              </a:path>
            </a:pathLst>
          </a:cu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187B98A5-82FB-4E7B-9137-23D3C2A95103}"/>
              </a:ext>
            </a:extLst>
          </p:cNvPr>
          <p:cNvSpPr txBox="1"/>
          <p:nvPr/>
        </p:nvSpPr>
        <p:spPr>
          <a:xfrm>
            <a:off x="2914650" y="12684125"/>
            <a:ext cx="7448866" cy="2062103"/>
          </a:xfrm>
          <a:prstGeom prst="rect">
            <a:avLst/>
          </a:prstGeom>
          <a:noFill/>
        </p:spPr>
        <p:txBody>
          <a:bodyPr wrap="square" rtlCol="0">
            <a:spAutoFit/>
          </a:bodyPr>
          <a:lstStyle/>
          <a:p>
            <a:r>
              <a:rPr kumimoji="1" lang="ja-JP" altLang="en-US" sz="3200" dirty="0"/>
              <a:t>特にユニオンショプ協定を締結している加盟組合は、無期転換した従業員を協定の範囲内に加えるよう</a:t>
            </a:r>
            <a:endParaRPr kumimoji="1" lang="en-US" altLang="ja-JP" sz="3200" dirty="0"/>
          </a:p>
          <a:p>
            <a:r>
              <a:rPr kumimoji="1" lang="ja-JP" altLang="en-US" sz="3200" dirty="0"/>
              <a:t>交渉しましょう！</a:t>
            </a:r>
            <a:endParaRPr kumimoji="1" lang="ja-JP" altLang="en-US" dirty="0"/>
          </a:p>
        </p:txBody>
      </p:sp>
      <p:sp>
        <p:nvSpPr>
          <p:cNvPr id="32" name="テキスト ボックス 31">
            <a:extLst>
              <a:ext uri="{FF2B5EF4-FFF2-40B4-BE49-F238E27FC236}">
                <a16:creationId xmlns:a16="http://schemas.microsoft.com/office/drawing/2014/main" id="{BCCA99CA-8923-4753-B961-5E3C1D12FDE7}"/>
              </a:ext>
            </a:extLst>
          </p:cNvPr>
          <p:cNvSpPr txBox="1"/>
          <p:nvPr/>
        </p:nvSpPr>
        <p:spPr>
          <a:xfrm>
            <a:off x="2914650" y="15131369"/>
            <a:ext cx="8594709" cy="461665"/>
          </a:xfrm>
          <a:prstGeom prst="rect">
            <a:avLst/>
          </a:prstGeom>
          <a:solidFill>
            <a:schemeClr val="bg1"/>
          </a:solidFill>
        </p:spPr>
        <p:txBody>
          <a:bodyPr wrap="square" rtlCol="0">
            <a:spAutoFit/>
          </a:bodyPr>
          <a:lstStyle/>
          <a:p>
            <a:pPr algn="r"/>
            <a:r>
              <a:rPr kumimoji="1" lang="ja-JP" altLang="en-US" sz="2400" dirty="0"/>
              <a:t>具体的なプロセスや実態把握、加盟組合事例はコチラ⇒</a:t>
            </a:r>
          </a:p>
        </p:txBody>
      </p:sp>
      <p:sp>
        <p:nvSpPr>
          <p:cNvPr id="31" name="正方形/長方形 30">
            <a:extLst>
              <a:ext uri="{FF2B5EF4-FFF2-40B4-BE49-F238E27FC236}">
                <a16:creationId xmlns:a16="http://schemas.microsoft.com/office/drawing/2014/main" id="{C636C8C1-D35C-4D85-82E6-2A05ECF4A647}"/>
              </a:ext>
            </a:extLst>
          </p:cNvPr>
          <p:cNvSpPr/>
          <p:nvPr/>
        </p:nvSpPr>
        <p:spPr>
          <a:xfrm>
            <a:off x="345611" y="3400425"/>
            <a:ext cx="11427289" cy="94297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a:extLst>
              <a:ext uri="{FF2B5EF4-FFF2-40B4-BE49-F238E27FC236}">
                <a16:creationId xmlns:a16="http://schemas.microsoft.com/office/drawing/2014/main" id="{12F27734-010A-409E-84EF-CF08210FEF0C}"/>
              </a:ext>
            </a:extLst>
          </p:cNvPr>
          <p:cNvPicPr>
            <a:picLocks noChangeAspect="1"/>
          </p:cNvPicPr>
          <p:nvPr/>
        </p:nvPicPr>
        <p:blipFill>
          <a:blip r:embed="rId4"/>
          <a:stretch>
            <a:fillRect/>
          </a:stretch>
        </p:blipFill>
        <p:spPr>
          <a:xfrm>
            <a:off x="491884" y="5399549"/>
            <a:ext cx="2634656" cy="1787203"/>
          </a:xfrm>
          <a:prstGeom prst="rect">
            <a:avLst/>
          </a:prstGeom>
        </p:spPr>
      </p:pic>
      <p:pic>
        <p:nvPicPr>
          <p:cNvPr id="33" name="図 32">
            <a:extLst>
              <a:ext uri="{FF2B5EF4-FFF2-40B4-BE49-F238E27FC236}">
                <a16:creationId xmlns:a16="http://schemas.microsoft.com/office/drawing/2014/main" id="{BE2488C9-1908-48E9-B8E0-FFDFA2CC1320}"/>
              </a:ext>
            </a:extLst>
          </p:cNvPr>
          <p:cNvPicPr>
            <a:picLocks noChangeAspect="1"/>
          </p:cNvPicPr>
          <p:nvPr/>
        </p:nvPicPr>
        <p:blipFill>
          <a:blip r:embed="rId5"/>
          <a:stretch>
            <a:fillRect/>
          </a:stretch>
        </p:blipFill>
        <p:spPr>
          <a:xfrm>
            <a:off x="6458082" y="5337045"/>
            <a:ext cx="2744173" cy="1937895"/>
          </a:xfrm>
          <a:prstGeom prst="rect">
            <a:avLst/>
          </a:prstGeom>
        </p:spPr>
      </p:pic>
      <p:sp>
        <p:nvSpPr>
          <p:cNvPr id="17" name="吹き出し: 角を丸めた四角形 16">
            <a:extLst>
              <a:ext uri="{FF2B5EF4-FFF2-40B4-BE49-F238E27FC236}">
                <a16:creationId xmlns:a16="http://schemas.microsoft.com/office/drawing/2014/main" id="{AC92A429-C4A3-41DF-8897-B695B88E3E09}"/>
              </a:ext>
            </a:extLst>
          </p:cNvPr>
          <p:cNvSpPr/>
          <p:nvPr/>
        </p:nvSpPr>
        <p:spPr>
          <a:xfrm>
            <a:off x="9100457" y="4439399"/>
            <a:ext cx="2598911" cy="2243341"/>
          </a:xfrm>
          <a:prstGeom prst="wedgeRoundRectCallout">
            <a:avLst>
              <a:gd name="adj1" fmla="val -53350"/>
              <a:gd name="adj2" fmla="val 5730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latin typeface="メイリオ" panose="020B0604030504040204" pitchFamily="50" charset="-128"/>
                <a:ea typeface="メイリオ" panose="020B0604030504040204" pitchFamily="50" charset="-128"/>
              </a:rPr>
              <a:t>労働組合に加入していない労働者の条件向上に</a:t>
            </a:r>
            <a:r>
              <a:rPr kumimoji="1" lang="ja-JP" altLang="en-US" sz="2800" dirty="0">
                <a:latin typeface="メイリオ" panose="020B0604030504040204" pitchFamily="50" charset="-128"/>
                <a:ea typeface="メイリオ" panose="020B0604030504040204" pitchFamily="50" charset="-128"/>
              </a:rPr>
              <a:t>波及効果</a:t>
            </a:r>
            <a:r>
              <a:rPr kumimoji="1" lang="ja-JP" altLang="en-US" sz="2000" dirty="0">
                <a:latin typeface="メイリオ" panose="020B0604030504040204" pitchFamily="50" charset="-128"/>
                <a:ea typeface="メイリオ" panose="020B0604030504040204" pitchFamily="50" charset="-128"/>
              </a:rPr>
              <a:t>をもたらすためにも</a:t>
            </a:r>
            <a:r>
              <a:rPr kumimoji="1" lang="en-US" altLang="ja-JP" sz="2000" dirty="0">
                <a:latin typeface="メイリオ" panose="020B0604030504040204" pitchFamily="50" charset="-128"/>
                <a:ea typeface="メイリオ" panose="020B0604030504040204" pitchFamily="50" charset="-128"/>
              </a:rPr>
              <a:t>…</a:t>
            </a:r>
          </a:p>
        </p:txBody>
      </p:sp>
      <p:grpSp>
        <p:nvGrpSpPr>
          <p:cNvPr id="36" name="グループ化 35">
            <a:extLst>
              <a:ext uri="{FF2B5EF4-FFF2-40B4-BE49-F238E27FC236}">
                <a16:creationId xmlns:a16="http://schemas.microsoft.com/office/drawing/2014/main" id="{6528ACE0-ECE1-4D0F-A07E-B78EE9F0467F}"/>
              </a:ext>
            </a:extLst>
          </p:cNvPr>
          <p:cNvGrpSpPr/>
          <p:nvPr/>
        </p:nvGrpSpPr>
        <p:grpSpPr>
          <a:xfrm>
            <a:off x="475585" y="7560746"/>
            <a:ext cx="4299615" cy="4334012"/>
            <a:chOff x="475585" y="7560746"/>
            <a:chExt cx="4299615" cy="4334012"/>
          </a:xfrm>
        </p:grpSpPr>
        <p:pic>
          <p:nvPicPr>
            <p:cNvPr id="34" name="図 33">
              <a:extLst>
                <a:ext uri="{FF2B5EF4-FFF2-40B4-BE49-F238E27FC236}">
                  <a16:creationId xmlns:a16="http://schemas.microsoft.com/office/drawing/2014/main" id="{82846C0B-C1EE-482F-B97C-0C0BBBE344FD}"/>
                </a:ext>
              </a:extLst>
            </p:cNvPr>
            <p:cNvPicPr>
              <a:picLocks noChangeAspect="1"/>
            </p:cNvPicPr>
            <p:nvPr/>
          </p:nvPicPr>
          <p:blipFill>
            <a:blip r:embed="rId6"/>
            <a:stretch>
              <a:fillRect/>
            </a:stretch>
          </p:blipFill>
          <p:spPr>
            <a:xfrm>
              <a:off x="475585" y="7560746"/>
              <a:ext cx="4299615" cy="4334012"/>
            </a:xfrm>
            <a:prstGeom prst="rect">
              <a:avLst/>
            </a:prstGeom>
          </p:spPr>
        </p:pic>
        <p:sp>
          <p:nvSpPr>
            <p:cNvPr id="35" name="テキスト ボックス 34">
              <a:extLst>
                <a:ext uri="{FF2B5EF4-FFF2-40B4-BE49-F238E27FC236}">
                  <a16:creationId xmlns:a16="http://schemas.microsoft.com/office/drawing/2014/main" id="{5B2BC9DE-D9C3-466C-BC70-577CC2E51F6A}"/>
                </a:ext>
              </a:extLst>
            </p:cNvPr>
            <p:cNvSpPr txBox="1"/>
            <p:nvPr/>
          </p:nvSpPr>
          <p:spPr>
            <a:xfrm rot="20234477">
              <a:off x="697014" y="8410411"/>
              <a:ext cx="3483428" cy="1323439"/>
            </a:xfrm>
            <a:prstGeom prst="rect">
              <a:avLst/>
            </a:prstGeom>
            <a:noFill/>
          </p:spPr>
          <p:txBody>
            <a:bodyPr wrap="square" rtlCol="0">
              <a:spAutoFit/>
            </a:bodyPr>
            <a:lstStyle/>
            <a:p>
              <a:pPr algn="ctr"/>
              <a:r>
                <a:rPr kumimoji="1" lang="ja-JP" altLang="en-US" sz="4000" dirty="0">
                  <a:solidFill>
                    <a:srgbClr val="C00000"/>
                  </a:solidFill>
                  <a:latin typeface="HGS創英角ﾎﾟｯﾌﾟ体" panose="040B0A00000000000000" pitchFamily="50" charset="-128"/>
                  <a:ea typeface="HGS創英角ﾎﾟｯﾌﾟ体" panose="040B0A00000000000000" pitchFamily="50" charset="-128"/>
                </a:rPr>
                <a:t>仲間を</a:t>
              </a:r>
              <a:endParaRPr kumimoji="1" lang="en-US" altLang="ja-JP" sz="4000" dirty="0">
                <a:solidFill>
                  <a:srgbClr val="C00000"/>
                </a:solidFill>
                <a:latin typeface="HGS創英角ﾎﾟｯﾌﾟ体" panose="040B0A00000000000000" pitchFamily="50" charset="-128"/>
                <a:ea typeface="HGS創英角ﾎﾟｯﾌﾟ体" panose="040B0A00000000000000" pitchFamily="50" charset="-128"/>
              </a:endParaRPr>
            </a:p>
            <a:p>
              <a:pPr algn="ctr"/>
              <a:r>
                <a:rPr kumimoji="1" lang="ja-JP" altLang="en-US" sz="4000" dirty="0">
                  <a:solidFill>
                    <a:srgbClr val="C00000"/>
                  </a:solidFill>
                  <a:latin typeface="HGS創英角ﾎﾟｯﾌﾟ体" panose="040B0A00000000000000" pitchFamily="50" charset="-128"/>
                  <a:ea typeface="HGS創英角ﾎﾟｯﾌﾟ体" panose="040B0A00000000000000" pitchFamily="50" charset="-128"/>
                </a:rPr>
                <a:t>増やそう！</a:t>
              </a:r>
            </a:p>
          </p:txBody>
        </p:sp>
      </p:grpSp>
      <p:pic>
        <p:nvPicPr>
          <p:cNvPr id="37" name="図 36">
            <a:extLst>
              <a:ext uri="{FF2B5EF4-FFF2-40B4-BE49-F238E27FC236}">
                <a16:creationId xmlns:a16="http://schemas.microsoft.com/office/drawing/2014/main" id="{3F702BF5-1455-4659-B2DF-88A816D4671B}"/>
              </a:ext>
            </a:extLst>
          </p:cNvPr>
          <p:cNvPicPr>
            <a:picLocks noChangeAspect="1"/>
          </p:cNvPicPr>
          <p:nvPr/>
        </p:nvPicPr>
        <p:blipFill>
          <a:blip r:embed="rId7"/>
          <a:stretch>
            <a:fillRect/>
          </a:stretch>
        </p:blipFill>
        <p:spPr>
          <a:xfrm>
            <a:off x="491884" y="12627060"/>
            <a:ext cx="2100186" cy="2374825"/>
          </a:xfrm>
          <a:prstGeom prst="rect">
            <a:avLst/>
          </a:prstGeom>
        </p:spPr>
      </p:pic>
      <p:pic>
        <p:nvPicPr>
          <p:cNvPr id="38" name="図 37">
            <a:extLst>
              <a:ext uri="{FF2B5EF4-FFF2-40B4-BE49-F238E27FC236}">
                <a16:creationId xmlns:a16="http://schemas.microsoft.com/office/drawing/2014/main" id="{6941AED8-7D90-427A-A30E-09F712EB39C8}"/>
              </a:ext>
            </a:extLst>
          </p:cNvPr>
          <p:cNvPicPr>
            <a:picLocks noChangeAspect="1"/>
          </p:cNvPicPr>
          <p:nvPr/>
        </p:nvPicPr>
        <p:blipFill>
          <a:blip r:embed="rId8"/>
          <a:stretch>
            <a:fillRect/>
          </a:stretch>
        </p:blipFill>
        <p:spPr>
          <a:xfrm>
            <a:off x="10651671" y="14017896"/>
            <a:ext cx="949779" cy="1043852"/>
          </a:xfrm>
          <a:prstGeom prst="rect">
            <a:avLst/>
          </a:prstGeom>
        </p:spPr>
      </p:pic>
    </p:spTree>
    <p:extLst>
      <p:ext uri="{BB962C8B-B14F-4D97-AF65-F5344CB8AC3E}">
        <p14:creationId xmlns:p14="http://schemas.microsoft.com/office/powerpoint/2010/main" val="2768504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2BC7B52-AFC2-4361-BC2F-DA376A35AB3C}"/>
              </a:ext>
            </a:extLst>
          </p:cNvPr>
          <p:cNvPicPr>
            <a:picLocks noChangeAspect="1"/>
          </p:cNvPicPr>
          <p:nvPr/>
        </p:nvPicPr>
        <p:blipFill>
          <a:blip r:embed="rId3"/>
          <a:stretch>
            <a:fillRect/>
          </a:stretch>
        </p:blipFill>
        <p:spPr>
          <a:xfrm>
            <a:off x="9033962" y="346178"/>
            <a:ext cx="2442835" cy="3417489"/>
          </a:xfrm>
          <a:prstGeom prst="rect">
            <a:avLst/>
          </a:prstGeom>
        </p:spPr>
      </p:pic>
      <p:graphicFrame>
        <p:nvGraphicFramePr>
          <p:cNvPr id="3" name="オブジェクト 2">
            <a:extLst>
              <a:ext uri="{FF2B5EF4-FFF2-40B4-BE49-F238E27FC236}">
                <a16:creationId xmlns:a16="http://schemas.microsoft.com/office/drawing/2014/main" id="{6133BDE1-3889-417F-B19E-4DDDEF614796}"/>
              </a:ext>
            </a:extLst>
          </p:cNvPr>
          <p:cNvGraphicFramePr>
            <a:graphicFrameLocks noChangeAspect="1"/>
          </p:cNvGraphicFramePr>
          <p:nvPr>
            <p:extLst>
              <p:ext uri="{D42A27DB-BD31-4B8C-83A1-F6EECF244321}">
                <p14:modId xmlns:p14="http://schemas.microsoft.com/office/powerpoint/2010/main" val="3334256802"/>
              </p:ext>
            </p:extLst>
          </p:nvPr>
        </p:nvGraphicFramePr>
        <p:xfrm>
          <a:off x="193266" y="5927834"/>
          <a:ext cx="11946086" cy="5056950"/>
        </p:xfrm>
        <a:graphic>
          <a:graphicData uri="http://schemas.openxmlformats.org/presentationml/2006/ole">
            <mc:AlternateContent xmlns:mc="http://schemas.openxmlformats.org/markup-compatibility/2006">
              <mc:Choice xmlns:v="urn:schemas-microsoft-com:vml" Requires="v">
                <p:oleObj spid="_x0000_s2094" name="ワークシート" r:id="rId4" imgW="10296580" imgH="4152807" progId="Excel.Sheet.12">
                  <p:embed/>
                </p:oleObj>
              </mc:Choice>
              <mc:Fallback>
                <p:oleObj name="ワークシート" r:id="rId4" imgW="10296580" imgH="4152807" progId="Excel.Sheet.12">
                  <p:embed/>
                  <p:pic>
                    <p:nvPicPr>
                      <p:cNvPr id="0" name=""/>
                      <p:cNvPicPr/>
                      <p:nvPr/>
                    </p:nvPicPr>
                    <p:blipFill>
                      <a:blip r:embed="rId5"/>
                      <a:stretch>
                        <a:fillRect/>
                      </a:stretch>
                    </p:blipFill>
                    <p:spPr>
                      <a:xfrm>
                        <a:off x="193266" y="5927834"/>
                        <a:ext cx="11946086" cy="5056950"/>
                      </a:xfrm>
                      <a:prstGeom prst="rect">
                        <a:avLst/>
                      </a:prstGeom>
                    </p:spPr>
                  </p:pic>
                </p:oleObj>
              </mc:Fallback>
            </mc:AlternateContent>
          </a:graphicData>
        </a:graphic>
      </p:graphicFrame>
      <p:sp>
        <p:nvSpPr>
          <p:cNvPr id="9" name="角丸四角形 140">
            <a:extLst>
              <a:ext uri="{FF2B5EF4-FFF2-40B4-BE49-F238E27FC236}">
                <a16:creationId xmlns:a16="http://schemas.microsoft.com/office/drawing/2014/main" id="{188581AF-4F81-4839-BAB9-CEB56F8DE83D}"/>
              </a:ext>
            </a:extLst>
          </p:cNvPr>
          <p:cNvSpPr/>
          <p:nvPr/>
        </p:nvSpPr>
        <p:spPr>
          <a:xfrm>
            <a:off x="193449" y="12753921"/>
            <a:ext cx="11803167" cy="3428927"/>
          </a:xfrm>
          <a:prstGeom prst="roundRect">
            <a:avLst>
              <a:gd name="adj" fmla="val 822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2800" dirty="0">
                <a:solidFill>
                  <a:schemeClr val="tx1"/>
                </a:solidFill>
                <a:latin typeface="メイリオ" panose="020B0604030504040204" pitchFamily="50" charset="-128"/>
                <a:ea typeface="メイリオ" panose="020B0604030504040204" pitchFamily="50" charset="-128"/>
              </a:rPr>
              <a:t>　過半数労働組合でない場合、必ず組織拡大に取り組む必要があります。加盟組合の実態に合わせて組織拡大プロセスを提案致しますので、地連又は組織局までお問い合わせください。</a:t>
            </a:r>
            <a:endParaRPr kumimoji="1" lang="en-US" altLang="ja-JP" sz="2800" dirty="0">
              <a:solidFill>
                <a:schemeClr val="tx1"/>
              </a:solidFill>
              <a:latin typeface="メイリオ" panose="020B0604030504040204" pitchFamily="50" charset="-128"/>
              <a:ea typeface="メイリオ" panose="020B0604030504040204" pitchFamily="50" charset="-128"/>
            </a:endParaRPr>
          </a:p>
          <a:p>
            <a:r>
              <a:rPr kumimoji="1" lang="ja-JP" altLang="en-US" sz="2800" dirty="0">
                <a:solidFill>
                  <a:schemeClr val="tx1"/>
                </a:solidFill>
                <a:latin typeface="メイリオ" panose="020B0604030504040204" pitchFamily="50" charset="-128"/>
                <a:ea typeface="メイリオ" panose="020B0604030504040204" pitchFamily="50" charset="-128"/>
              </a:rPr>
              <a:t>　また２月に実施する</a:t>
            </a:r>
            <a:r>
              <a:rPr kumimoji="1" lang="en-US" altLang="ja-JP" sz="2800" dirty="0">
                <a:solidFill>
                  <a:schemeClr val="tx1"/>
                </a:solidFill>
                <a:latin typeface="メイリオ" panose="020B0604030504040204" pitchFamily="50" charset="-128"/>
                <a:ea typeface="メイリオ" panose="020B0604030504040204" pitchFamily="50" charset="-128"/>
              </a:rPr>
              <a:t>2018</a:t>
            </a:r>
            <a:r>
              <a:rPr kumimoji="1" lang="ja-JP" altLang="en-US" sz="2800" dirty="0">
                <a:solidFill>
                  <a:schemeClr val="tx1"/>
                </a:solidFill>
                <a:latin typeface="メイリオ" panose="020B0604030504040204" pitchFamily="50" charset="-128"/>
                <a:ea typeface="メイリオ" panose="020B0604030504040204" pitchFamily="50" charset="-128"/>
              </a:rPr>
              <a:t>年度組織実態調査において、改めて自組織の状況を把握し、組織点検を行うとともに、組織拡大を具体的に進めていきましょう。</a:t>
            </a:r>
            <a:endParaRPr kumimoji="1" lang="en-US" altLang="ja-JP" sz="2800" dirty="0">
              <a:solidFill>
                <a:schemeClr val="tx1"/>
              </a:solidFill>
              <a:latin typeface="メイリオ" panose="020B0604030504040204" pitchFamily="50" charset="-128"/>
              <a:ea typeface="メイリオ" panose="020B0604030504040204" pitchFamily="50" charset="-128"/>
            </a:endParaRPr>
          </a:p>
        </p:txBody>
      </p:sp>
      <p:sp>
        <p:nvSpPr>
          <p:cNvPr id="8" name="角丸四角形 140">
            <a:extLst>
              <a:ext uri="{FF2B5EF4-FFF2-40B4-BE49-F238E27FC236}">
                <a16:creationId xmlns:a16="http://schemas.microsoft.com/office/drawing/2014/main" id="{209EFBA8-C563-421A-A4FD-12CC6AB384CF}"/>
              </a:ext>
            </a:extLst>
          </p:cNvPr>
          <p:cNvSpPr/>
          <p:nvPr/>
        </p:nvSpPr>
        <p:spPr>
          <a:xfrm>
            <a:off x="193266" y="227980"/>
            <a:ext cx="11811922" cy="3653886"/>
          </a:xfrm>
          <a:prstGeom prst="roundRect">
            <a:avLst>
              <a:gd name="adj" fmla="val 822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2000" dirty="0">
                <a:solidFill>
                  <a:schemeClr val="tx1"/>
                </a:solidFill>
                <a:latin typeface="メイリオ" panose="020B0604030504040204" pitchFamily="50" charset="-128"/>
                <a:ea typeface="メイリオ" panose="020B0604030504040204" pitchFamily="50" charset="-128"/>
              </a:rPr>
              <a:t>　</a:t>
            </a:r>
            <a:r>
              <a:rPr kumimoji="1" lang="en-US" altLang="ja-JP" sz="2000" dirty="0">
                <a:solidFill>
                  <a:schemeClr val="tx1"/>
                </a:solidFill>
                <a:latin typeface="メイリオ" panose="020B0604030504040204" pitchFamily="50" charset="-128"/>
                <a:ea typeface="メイリオ" panose="020B0604030504040204" pitchFamily="50" charset="-128"/>
              </a:rPr>
              <a:t>36</a:t>
            </a:r>
            <a:r>
              <a:rPr kumimoji="1" lang="ja-JP" altLang="en-US" sz="2000" dirty="0">
                <a:solidFill>
                  <a:schemeClr val="tx1"/>
                </a:solidFill>
                <a:latin typeface="メイリオ" panose="020B0604030504040204" pitchFamily="50" charset="-128"/>
                <a:ea typeface="メイリオ" panose="020B0604030504040204" pitchFamily="50" charset="-128"/>
              </a:rPr>
              <a:t>協定等の締結当事者となるためには 「過半数労働組合」</a:t>
            </a:r>
            <a:endParaRPr kumimoji="1" lang="en-US" altLang="ja-JP" sz="2000" dirty="0">
              <a:solidFill>
                <a:schemeClr val="tx1"/>
              </a:solidFill>
              <a:latin typeface="メイリオ" panose="020B0604030504040204" pitchFamily="50" charset="-128"/>
              <a:ea typeface="メイリオ" panose="020B0604030504040204" pitchFamily="50" charset="-128"/>
            </a:endParaRPr>
          </a:p>
          <a:p>
            <a:r>
              <a:rPr kumimoji="1" lang="ja-JP" altLang="en-US" sz="2000" dirty="0">
                <a:solidFill>
                  <a:schemeClr val="tx1"/>
                </a:solidFill>
                <a:latin typeface="メイリオ" panose="020B0604030504040204" pitchFamily="50" charset="-128"/>
                <a:ea typeface="メイリオ" panose="020B0604030504040204" pitchFamily="50" charset="-128"/>
              </a:rPr>
              <a:t>　であることが重要になります。</a:t>
            </a:r>
            <a:endParaRPr kumimoji="1" lang="en-US" altLang="ja-JP" sz="2000" dirty="0">
              <a:solidFill>
                <a:schemeClr val="tx1"/>
              </a:solidFill>
              <a:latin typeface="メイリオ" panose="020B0604030504040204" pitchFamily="50" charset="-128"/>
              <a:ea typeface="メイリオ" panose="020B0604030504040204" pitchFamily="50" charset="-128"/>
            </a:endParaRPr>
          </a:p>
          <a:p>
            <a:r>
              <a:rPr kumimoji="1" lang="ja-JP" altLang="en-US" sz="2000" dirty="0">
                <a:solidFill>
                  <a:schemeClr val="tx1"/>
                </a:solidFill>
                <a:latin typeface="メイリオ" panose="020B0604030504040204" pitchFamily="50" charset="-128"/>
                <a:ea typeface="メイリオ" panose="020B0604030504040204" pitchFamily="50" charset="-128"/>
              </a:rPr>
              <a:t>　また、組織率の増加は会社に対する交渉力の強化にもつながります。</a:t>
            </a:r>
            <a:endParaRPr kumimoji="1" lang="en-US" altLang="ja-JP" sz="2000" dirty="0">
              <a:solidFill>
                <a:schemeClr val="tx1"/>
              </a:solidFill>
              <a:latin typeface="メイリオ" panose="020B0604030504040204" pitchFamily="50" charset="-128"/>
              <a:ea typeface="メイリオ" panose="020B0604030504040204" pitchFamily="50" charset="-128"/>
            </a:endParaRPr>
          </a:p>
          <a:p>
            <a:r>
              <a:rPr kumimoji="1" lang="ja-JP" altLang="en-US" sz="2000" dirty="0">
                <a:solidFill>
                  <a:schemeClr val="tx1"/>
                </a:solidFill>
                <a:latin typeface="メイリオ" panose="020B0604030504040204" pitchFamily="50" charset="-128"/>
                <a:ea typeface="メイリオ" panose="020B0604030504040204" pitchFamily="50" charset="-128"/>
              </a:rPr>
              <a:t>　次ページの「組織拡大のプロセス」を参考に、組織拡大に</a:t>
            </a:r>
            <a:endParaRPr kumimoji="1" lang="en-US" altLang="ja-JP" sz="2000" dirty="0">
              <a:solidFill>
                <a:schemeClr val="tx1"/>
              </a:solidFill>
              <a:latin typeface="メイリオ" panose="020B0604030504040204" pitchFamily="50" charset="-128"/>
              <a:ea typeface="メイリオ" panose="020B0604030504040204" pitchFamily="50" charset="-128"/>
            </a:endParaRPr>
          </a:p>
          <a:p>
            <a:r>
              <a:rPr kumimoji="1" lang="ja-JP" altLang="en-US" sz="2000" dirty="0">
                <a:solidFill>
                  <a:schemeClr val="tx1"/>
                </a:solidFill>
                <a:latin typeface="メイリオ" panose="020B0604030504040204" pitchFamily="50" charset="-128"/>
                <a:ea typeface="メイリオ" panose="020B0604030504040204" pitchFamily="50" charset="-128"/>
              </a:rPr>
              <a:t>　取り組みましょう。</a:t>
            </a:r>
            <a:endParaRPr kumimoji="1" lang="en-US" altLang="ja-JP" sz="2000" dirty="0">
              <a:solidFill>
                <a:schemeClr val="tx1"/>
              </a:solidFill>
              <a:latin typeface="メイリオ" panose="020B0604030504040204" pitchFamily="50" charset="-128"/>
              <a:ea typeface="メイリオ" panose="020B0604030504040204" pitchFamily="50" charset="-128"/>
            </a:endParaRPr>
          </a:p>
          <a:p>
            <a:r>
              <a:rPr kumimoji="1" lang="ja-JP" altLang="en-US" sz="2000" dirty="0">
                <a:solidFill>
                  <a:schemeClr val="tx1"/>
                </a:solidFill>
                <a:latin typeface="メイリオ" panose="020B0604030504040204" pitchFamily="50" charset="-128"/>
                <a:ea typeface="メイリオ" panose="020B0604030504040204" pitchFamily="50" charset="-128"/>
              </a:rPr>
              <a:t>　そのためにはプロセスの「ＳＴＥＰ①」にある通り、まずは</a:t>
            </a:r>
            <a:endParaRPr kumimoji="1" lang="en-US" altLang="ja-JP" sz="2000" dirty="0">
              <a:solidFill>
                <a:schemeClr val="tx1"/>
              </a:solidFill>
              <a:latin typeface="メイリオ" panose="020B0604030504040204" pitchFamily="50" charset="-128"/>
              <a:ea typeface="メイリオ" panose="020B0604030504040204" pitchFamily="50" charset="-128"/>
            </a:endParaRPr>
          </a:p>
          <a:p>
            <a:r>
              <a:rPr kumimoji="1" lang="ja-JP" altLang="en-US" sz="2000" dirty="0">
                <a:solidFill>
                  <a:schemeClr val="tx1"/>
                </a:solidFill>
                <a:latin typeface="メイリオ" panose="020B0604030504040204" pitchFamily="50" charset="-128"/>
                <a:ea typeface="メイリオ" panose="020B0604030504040204" pitchFamily="50" charset="-128"/>
              </a:rPr>
              <a:t>　自組織の組織実態を把握する必要があります。</a:t>
            </a:r>
            <a:endParaRPr kumimoji="1" lang="en-US" altLang="ja-JP" sz="2000" dirty="0">
              <a:solidFill>
                <a:schemeClr val="tx1"/>
              </a:solidFill>
              <a:latin typeface="メイリオ" panose="020B0604030504040204" pitchFamily="50" charset="-128"/>
              <a:ea typeface="メイリオ" panose="020B0604030504040204" pitchFamily="50" charset="-128"/>
            </a:endParaRPr>
          </a:p>
          <a:p>
            <a:pPr algn="l"/>
            <a:r>
              <a:rPr kumimoji="1" lang="ja-JP" altLang="en-US" sz="2000" dirty="0">
                <a:solidFill>
                  <a:schemeClr val="tx1"/>
                </a:solidFill>
                <a:latin typeface="メイリオ" panose="020B0604030504040204" pitchFamily="50" charset="-128"/>
                <a:ea typeface="メイリオ" panose="020B0604030504040204" pitchFamily="50" charset="-128"/>
              </a:rPr>
              <a:t>　下記の表を使って、自組織の組織率を計算してみましょう！</a:t>
            </a:r>
            <a:endParaRPr kumimoji="1" lang="en-US" altLang="ja-JP" sz="2000" dirty="0">
              <a:solidFill>
                <a:schemeClr val="tx1"/>
              </a:solidFill>
              <a:latin typeface="メイリオ" panose="020B0604030504040204" pitchFamily="50" charset="-128"/>
              <a:ea typeface="メイリオ" panose="020B0604030504040204" pitchFamily="50" charset="-128"/>
            </a:endParaRPr>
          </a:p>
          <a:p>
            <a:pPr algn="l"/>
            <a:r>
              <a:rPr kumimoji="1" lang="ja-JP" altLang="en-US" sz="1800" dirty="0">
                <a:solidFill>
                  <a:schemeClr val="tx1"/>
                </a:solidFill>
                <a:latin typeface="メイリオ" panose="020B0604030504040204" pitchFamily="50" charset="-128"/>
                <a:ea typeface="メイリオ" panose="020B0604030504040204" pitchFamily="50" charset="-128"/>
              </a:rPr>
              <a:t>　</a:t>
            </a:r>
            <a:r>
              <a:rPr kumimoji="1" lang="en-US" altLang="ja-JP" sz="1800" dirty="0">
                <a:solidFill>
                  <a:schemeClr val="tx1"/>
                </a:solidFill>
                <a:latin typeface="メイリオ" panose="020B0604030504040204" pitchFamily="50" charset="-128"/>
                <a:ea typeface="メイリオ" panose="020B0604030504040204" pitchFamily="50" charset="-128"/>
              </a:rPr>
              <a:t>※</a:t>
            </a:r>
            <a:r>
              <a:rPr kumimoji="1" lang="ja-JP" altLang="en-US" sz="1800" dirty="0">
                <a:solidFill>
                  <a:schemeClr val="tx1"/>
                </a:solidFill>
                <a:latin typeface="メイリオ" panose="020B0604030504040204" pitchFamily="50" charset="-128"/>
                <a:ea typeface="メイリオ" panose="020B0604030504040204" pitchFamily="50" charset="-128"/>
              </a:rPr>
              <a:t>別添の連合資料「あなたの労働組合は過半数代表？」も合わせて</a:t>
            </a:r>
            <a:endParaRPr kumimoji="1" lang="en-US" altLang="ja-JP" sz="1800" dirty="0">
              <a:solidFill>
                <a:schemeClr val="tx1"/>
              </a:solidFill>
              <a:latin typeface="メイリオ" panose="020B0604030504040204" pitchFamily="50" charset="-128"/>
              <a:ea typeface="メイリオ" panose="020B0604030504040204" pitchFamily="50" charset="-128"/>
            </a:endParaRPr>
          </a:p>
          <a:p>
            <a:pPr algn="l"/>
            <a:r>
              <a:rPr kumimoji="1" lang="ja-JP" altLang="en-US" sz="1800" dirty="0">
                <a:solidFill>
                  <a:schemeClr val="tx1"/>
                </a:solidFill>
                <a:latin typeface="メイリオ" panose="020B0604030504040204" pitchFamily="50" charset="-128"/>
                <a:ea typeface="メイリオ" panose="020B0604030504040204" pitchFamily="50" charset="-128"/>
              </a:rPr>
              <a:t>　　ご参照ください。</a:t>
            </a:r>
            <a:endParaRPr kumimoji="1" lang="en-US" altLang="ja-JP" sz="1800" dirty="0">
              <a:solidFill>
                <a:schemeClr val="tx1"/>
              </a:solidFill>
              <a:latin typeface="メイリオ" panose="020B0604030504040204" pitchFamily="50" charset="-128"/>
              <a:ea typeface="メイリオ" panose="020B0604030504040204" pitchFamily="50" charset="-128"/>
            </a:endParaRPr>
          </a:p>
        </p:txBody>
      </p:sp>
      <p:sp>
        <p:nvSpPr>
          <p:cNvPr id="10" name="角丸四角形 140">
            <a:extLst>
              <a:ext uri="{FF2B5EF4-FFF2-40B4-BE49-F238E27FC236}">
                <a16:creationId xmlns:a16="http://schemas.microsoft.com/office/drawing/2014/main" id="{80EDCD3E-F3F5-4CE6-AF21-04F7A61DE63F}"/>
              </a:ext>
            </a:extLst>
          </p:cNvPr>
          <p:cNvSpPr/>
          <p:nvPr/>
        </p:nvSpPr>
        <p:spPr>
          <a:xfrm>
            <a:off x="301161" y="4202610"/>
            <a:ext cx="11436252" cy="2048956"/>
          </a:xfrm>
          <a:prstGeom prst="roundRect">
            <a:avLst>
              <a:gd name="adj" fmla="val 82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2400" dirty="0">
                <a:solidFill>
                  <a:schemeClr val="tx1"/>
                </a:solidFill>
                <a:latin typeface="メイリオ" panose="020B0604030504040204" pitchFamily="50" charset="-128"/>
                <a:ea typeface="メイリオ" panose="020B0604030504040204" pitchFamily="50" charset="-128"/>
              </a:rPr>
              <a:t>★自組織の組織率の算出方法（それぞれおおよその数字で結構です）★</a:t>
            </a:r>
            <a:endParaRPr kumimoji="1" lang="en-US" altLang="ja-JP" sz="2400" dirty="0">
              <a:solidFill>
                <a:schemeClr val="tx1"/>
              </a:solidFill>
              <a:latin typeface="メイリオ" panose="020B0604030504040204" pitchFamily="50" charset="-128"/>
              <a:ea typeface="メイリオ" panose="020B0604030504040204" pitchFamily="50" charset="-128"/>
            </a:endParaRPr>
          </a:p>
          <a:p>
            <a:pPr algn="l"/>
            <a:r>
              <a:rPr kumimoji="1" lang="ja-JP" altLang="en-US" sz="2400" dirty="0">
                <a:solidFill>
                  <a:schemeClr val="tx1"/>
                </a:solidFill>
                <a:latin typeface="メイリオ" panose="020B0604030504040204" pitchFamily="50" charset="-128"/>
                <a:ea typeface="メイリオ" panose="020B0604030504040204" pitchFamily="50" charset="-128"/>
              </a:rPr>
              <a:t>　</a:t>
            </a:r>
            <a:r>
              <a:rPr kumimoji="1" lang="en-US" altLang="ja-JP" sz="2400" dirty="0">
                <a:solidFill>
                  <a:schemeClr val="tx1"/>
                </a:solidFill>
                <a:latin typeface="メイリオ" panose="020B0604030504040204" pitchFamily="50" charset="-128"/>
                <a:ea typeface="メイリオ" panose="020B0604030504040204" pitchFamily="50" charset="-128"/>
              </a:rPr>
              <a:t>(1)</a:t>
            </a:r>
            <a:r>
              <a:rPr kumimoji="1" lang="ja-JP" altLang="en-US" sz="2400" dirty="0">
                <a:solidFill>
                  <a:schemeClr val="tx1"/>
                </a:solidFill>
                <a:latin typeface="メイリオ" panose="020B0604030504040204" pitchFamily="50" charset="-128"/>
                <a:ea typeface="メイリオ" panose="020B0604030504040204" pitchFamily="50" charset="-128"/>
              </a:rPr>
              <a:t> 組合員数を把握します。　</a:t>
            </a:r>
            <a:endParaRPr kumimoji="1" lang="en-US" altLang="ja-JP" sz="2400" dirty="0">
              <a:solidFill>
                <a:schemeClr val="tx1"/>
              </a:solidFill>
              <a:latin typeface="メイリオ" panose="020B0604030504040204" pitchFamily="50" charset="-128"/>
              <a:ea typeface="メイリオ" panose="020B0604030504040204" pitchFamily="50" charset="-128"/>
            </a:endParaRPr>
          </a:p>
          <a:p>
            <a:pPr algn="l"/>
            <a:r>
              <a:rPr kumimoji="1" lang="ja-JP" altLang="en-US" sz="2400" dirty="0">
                <a:solidFill>
                  <a:schemeClr val="tx1"/>
                </a:solidFill>
                <a:latin typeface="メイリオ" panose="020B0604030504040204" pitchFamily="50" charset="-128"/>
                <a:ea typeface="メイリオ" panose="020B0604030504040204" pitchFamily="50" charset="-128"/>
              </a:rPr>
              <a:t>　</a:t>
            </a:r>
            <a:r>
              <a:rPr kumimoji="1" lang="en-US" altLang="ja-JP" sz="2400" dirty="0">
                <a:solidFill>
                  <a:schemeClr val="tx1"/>
                </a:solidFill>
                <a:latin typeface="メイリオ" panose="020B0604030504040204" pitchFamily="50" charset="-128"/>
                <a:ea typeface="メイリオ" panose="020B0604030504040204" pitchFamily="50" charset="-128"/>
              </a:rPr>
              <a:t>(2) </a:t>
            </a:r>
            <a:r>
              <a:rPr kumimoji="1" lang="ja-JP" altLang="en-US" sz="2400" dirty="0">
                <a:solidFill>
                  <a:schemeClr val="tx1"/>
                </a:solidFill>
                <a:latin typeface="メイリオ" panose="020B0604030504040204" pitchFamily="50" charset="-128"/>
                <a:ea typeface="メイリオ" panose="020B0604030504040204" pitchFamily="50" charset="-128"/>
              </a:rPr>
              <a:t>会社で雇用されているすべての労働者数を把握します。</a:t>
            </a:r>
            <a:endParaRPr kumimoji="1" lang="en-US" altLang="ja-JP" sz="2400" dirty="0">
              <a:solidFill>
                <a:schemeClr val="tx1"/>
              </a:solidFill>
              <a:latin typeface="メイリオ" panose="020B0604030504040204" pitchFamily="50" charset="-128"/>
              <a:ea typeface="メイリオ" panose="020B0604030504040204" pitchFamily="50" charset="-128"/>
            </a:endParaRPr>
          </a:p>
          <a:p>
            <a:pPr algn="l"/>
            <a:r>
              <a:rPr kumimoji="1" lang="ja-JP" altLang="en-US" sz="2400" dirty="0">
                <a:solidFill>
                  <a:schemeClr val="tx1"/>
                </a:solidFill>
                <a:latin typeface="メイリオ" panose="020B0604030504040204" pitchFamily="50" charset="-128"/>
                <a:ea typeface="メイリオ" panose="020B0604030504040204" pitchFamily="50" charset="-128"/>
              </a:rPr>
              <a:t>　</a:t>
            </a:r>
            <a:r>
              <a:rPr kumimoji="1" lang="en-US" altLang="ja-JP" sz="2400" dirty="0">
                <a:solidFill>
                  <a:schemeClr val="tx1"/>
                </a:solidFill>
                <a:latin typeface="メイリオ" panose="020B0604030504040204" pitchFamily="50" charset="-128"/>
                <a:ea typeface="メイリオ" panose="020B0604030504040204" pitchFamily="50" charset="-128"/>
              </a:rPr>
              <a:t>(3) </a:t>
            </a:r>
            <a:r>
              <a:rPr kumimoji="1" lang="ja-JP" altLang="en-US" sz="2400" dirty="0">
                <a:solidFill>
                  <a:schemeClr val="tx1"/>
                </a:solidFill>
                <a:latin typeface="メイリオ" panose="020B0604030504040204" pitchFamily="50" charset="-128"/>
                <a:ea typeface="メイリオ" panose="020B0604030504040204" pitchFamily="50" charset="-128"/>
              </a:rPr>
              <a:t>すべての労働者について、雇用形態別に内訳を把握します。</a:t>
            </a:r>
            <a:endParaRPr kumimoji="1" lang="en-US" altLang="ja-JP" sz="2400" dirty="0">
              <a:solidFill>
                <a:schemeClr val="tx1"/>
              </a:solidFill>
              <a:latin typeface="メイリオ" panose="020B0604030504040204" pitchFamily="50" charset="-128"/>
              <a:ea typeface="メイリオ" panose="020B0604030504040204" pitchFamily="50" charset="-128"/>
            </a:endParaRPr>
          </a:p>
          <a:p>
            <a:pPr algn="l"/>
            <a:r>
              <a:rPr kumimoji="1" lang="en-US" altLang="ja-JP" sz="2400" dirty="0">
                <a:solidFill>
                  <a:schemeClr val="tx1"/>
                </a:solidFill>
                <a:latin typeface="メイリオ" panose="020B0604030504040204" pitchFamily="50" charset="-128"/>
                <a:ea typeface="メイリオ" panose="020B0604030504040204" pitchFamily="50" charset="-128"/>
              </a:rPr>
              <a:t>(1)</a:t>
            </a:r>
            <a:r>
              <a:rPr kumimoji="1" lang="ja-JP" altLang="en-US" sz="2400" dirty="0">
                <a:solidFill>
                  <a:schemeClr val="tx1"/>
                </a:solidFill>
                <a:latin typeface="メイリオ" panose="020B0604030504040204" pitchFamily="50" charset="-128"/>
                <a:ea typeface="メイリオ" panose="020B0604030504040204" pitchFamily="50" charset="-128"/>
              </a:rPr>
              <a:t>～</a:t>
            </a:r>
            <a:r>
              <a:rPr kumimoji="1" lang="en-US" altLang="ja-JP" sz="2400" dirty="0">
                <a:solidFill>
                  <a:schemeClr val="tx1"/>
                </a:solidFill>
                <a:latin typeface="メイリオ" panose="020B0604030504040204" pitchFamily="50" charset="-128"/>
                <a:ea typeface="メイリオ" panose="020B0604030504040204" pitchFamily="50" charset="-128"/>
              </a:rPr>
              <a:t>(3)</a:t>
            </a:r>
            <a:r>
              <a:rPr kumimoji="1" lang="ja-JP" altLang="en-US" sz="2400" dirty="0">
                <a:solidFill>
                  <a:schemeClr val="tx1"/>
                </a:solidFill>
                <a:latin typeface="メイリオ" panose="020B0604030504040204" pitchFamily="50" charset="-128"/>
                <a:ea typeface="メイリオ" panose="020B0604030504040204" pitchFamily="50" charset="-128"/>
              </a:rPr>
              <a:t>の数値を下記表に書き込み、組織率を簡単に算出してみましょう！</a:t>
            </a:r>
            <a:endParaRPr kumimoji="1" lang="en-US" altLang="ja-JP" sz="2400" dirty="0">
              <a:solidFill>
                <a:schemeClr val="tx1"/>
              </a:solidFill>
              <a:latin typeface="メイリオ" panose="020B0604030504040204" pitchFamily="50" charset="-128"/>
              <a:ea typeface="メイリオ" panose="020B0604030504040204" pitchFamily="50" charset="-128"/>
            </a:endParaRPr>
          </a:p>
          <a:p>
            <a:pPr algn="l"/>
            <a:endParaRPr kumimoji="1" lang="en-US" altLang="ja-JP" sz="2400" dirty="0">
              <a:solidFill>
                <a:schemeClr val="tx1"/>
              </a:solidFill>
              <a:latin typeface="メイリオ" panose="020B0604030504040204" pitchFamily="50" charset="-128"/>
              <a:ea typeface="メイリオ" panose="020B0604030504040204" pitchFamily="50" charset="-128"/>
            </a:endParaRPr>
          </a:p>
        </p:txBody>
      </p:sp>
      <p:sp>
        <p:nvSpPr>
          <p:cNvPr id="32" name="フリーフォーム: 図形 31">
            <a:extLst>
              <a:ext uri="{FF2B5EF4-FFF2-40B4-BE49-F238E27FC236}">
                <a16:creationId xmlns:a16="http://schemas.microsoft.com/office/drawing/2014/main" id="{489C3E9D-8D41-436C-A467-253581E138A9}"/>
              </a:ext>
            </a:extLst>
          </p:cNvPr>
          <p:cNvSpPr/>
          <p:nvPr/>
        </p:nvSpPr>
        <p:spPr>
          <a:xfrm>
            <a:off x="3271905" y="9774213"/>
            <a:ext cx="952500" cy="76200"/>
          </a:xfrm>
          <a:custGeom>
            <a:avLst/>
            <a:gdLst>
              <a:gd name="connsiteX0" fmla="*/ 0 w 5765800"/>
              <a:gd name="connsiteY0" fmla="*/ 0 h 723904"/>
              <a:gd name="connsiteX1" fmla="*/ 762000 w 5765800"/>
              <a:gd name="connsiteY1" fmla="*/ 723900 h 723904"/>
              <a:gd name="connsiteX2" fmla="*/ 1460500 w 5765800"/>
              <a:gd name="connsiteY2" fmla="*/ 12700 h 723904"/>
              <a:gd name="connsiteX3" fmla="*/ 2184400 w 5765800"/>
              <a:gd name="connsiteY3" fmla="*/ 723900 h 723904"/>
              <a:gd name="connsiteX4" fmla="*/ 2895600 w 5765800"/>
              <a:gd name="connsiteY4" fmla="*/ 12700 h 723904"/>
              <a:gd name="connsiteX5" fmla="*/ 3606800 w 5765800"/>
              <a:gd name="connsiteY5" fmla="*/ 723900 h 723904"/>
              <a:gd name="connsiteX6" fmla="*/ 4330700 w 5765800"/>
              <a:gd name="connsiteY6" fmla="*/ 25400 h 723904"/>
              <a:gd name="connsiteX7" fmla="*/ 5080000 w 5765800"/>
              <a:gd name="connsiteY7" fmla="*/ 723900 h 723904"/>
              <a:gd name="connsiteX8" fmla="*/ 5765800 w 5765800"/>
              <a:gd name="connsiteY8" fmla="*/ 25400 h 7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5800" h="723904">
                <a:moveTo>
                  <a:pt x="0" y="0"/>
                </a:moveTo>
                <a:cubicBezTo>
                  <a:pt x="259291" y="360891"/>
                  <a:pt x="518583" y="721783"/>
                  <a:pt x="762000" y="723900"/>
                </a:cubicBezTo>
                <a:cubicBezTo>
                  <a:pt x="1005417" y="726017"/>
                  <a:pt x="1223433" y="12700"/>
                  <a:pt x="1460500" y="12700"/>
                </a:cubicBezTo>
                <a:cubicBezTo>
                  <a:pt x="1697567" y="12700"/>
                  <a:pt x="1945217" y="723900"/>
                  <a:pt x="2184400" y="723900"/>
                </a:cubicBezTo>
                <a:cubicBezTo>
                  <a:pt x="2423583" y="723900"/>
                  <a:pt x="2658533" y="12700"/>
                  <a:pt x="2895600" y="12700"/>
                </a:cubicBezTo>
                <a:cubicBezTo>
                  <a:pt x="3132667" y="12700"/>
                  <a:pt x="3367617" y="721783"/>
                  <a:pt x="3606800" y="723900"/>
                </a:cubicBezTo>
                <a:cubicBezTo>
                  <a:pt x="3845983" y="726017"/>
                  <a:pt x="4085167" y="25400"/>
                  <a:pt x="4330700" y="25400"/>
                </a:cubicBezTo>
                <a:cubicBezTo>
                  <a:pt x="4576233" y="25400"/>
                  <a:pt x="4840817" y="723900"/>
                  <a:pt x="5080000" y="723900"/>
                </a:cubicBezTo>
                <a:cubicBezTo>
                  <a:pt x="5319183" y="723900"/>
                  <a:pt x="5542491" y="374650"/>
                  <a:pt x="5765800" y="25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140">
            <a:extLst>
              <a:ext uri="{FF2B5EF4-FFF2-40B4-BE49-F238E27FC236}">
                <a16:creationId xmlns:a16="http://schemas.microsoft.com/office/drawing/2014/main" id="{3C8A3994-8353-41C0-A450-ABA8C0CAFE1F}"/>
              </a:ext>
            </a:extLst>
          </p:cNvPr>
          <p:cNvSpPr/>
          <p:nvPr/>
        </p:nvSpPr>
        <p:spPr>
          <a:xfrm>
            <a:off x="410698" y="10975606"/>
            <a:ext cx="4757675" cy="2048956"/>
          </a:xfrm>
          <a:prstGeom prst="roundRect">
            <a:avLst>
              <a:gd name="adj" fmla="val 82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2400" dirty="0">
                <a:solidFill>
                  <a:schemeClr val="tx1"/>
                </a:solidFill>
                <a:latin typeface="メイリオ" panose="020B0604030504040204" pitchFamily="50" charset="-128"/>
                <a:ea typeface="メイリオ" panose="020B0604030504040204" pitchFamily="50" charset="-128"/>
              </a:rPr>
              <a:t>① 組織率（すべての労働者に占める組合員数の割合）が</a:t>
            </a:r>
            <a:r>
              <a:rPr kumimoji="1" lang="en-US" altLang="ja-JP" sz="2400" dirty="0">
                <a:solidFill>
                  <a:schemeClr val="tx1"/>
                </a:solidFill>
                <a:latin typeface="メイリオ" panose="020B0604030504040204" pitchFamily="50" charset="-128"/>
                <a:ea typeface="メイリオ" panose="020B0604030504040204" pitchFamily="50" charset="-128"/>
              </a:rPr>
              <a:t>50</a:t>
            </a:r>
            <a:r>
              <a:rPr kumimoji="1" lang="ja-JP" altLang="en-US" sz="2400" dirty="0">
                <a:solidFill>
                  <a:schemeClr val="tx1"/>
                </a:solidFill>
                <a:latin typeface="メイリオ" panose="020B0604030504040204" pitchFamily="50" charset="-128"/>
                <a:ea typeface="メイリオ" panose="020B0604030504040204" pitchFamily="50" charset="-128"/>
              </a:rPr>
              <a:t>％超であることが重要となります。</a:t>
            </a:r>
            <a:endParaRPr kumimoji="1" lang="en-US" altLang="ja-JP" sz="2400" dirty="0">
              <a:solidFill>
                <a:schemeClr val="tx1"/>
              </a:solidFill>
              <a:latin typeface="メイリオ" panose="020B0604030504040204" pitchFamily="50" charset="-128"/>
              <a:ea typeface="メイリオ" panose="020B0604030504040204" pitchFamily="50" charset="-128"/>
            </a:endParaRPr>
          </a:p>
          <a:p>
            <a:pPr algn="l"/>
            <a:endParaRPr kumimoji="1" lang="en-US" altLang="ja-JP" sz="2400" dirty="0">
              <a:solidFill>
                <a:schemeClr val="tx1"/>
              </a:solidFill>
              <a:latin typeface="メイリオ" panose="020B0604030504040204" pitchFamily="50" charset="-128"/>
              <a:ea typeface="メイリオ" panose="020B0604030504040204" pitchFamily="50" charset="-128"/>
            </a:endParaRPr>
          </a:p>
        </p:txBody>
      </p:sp>
      <p:sp>
        <p:nvSpPr>
          <p:cNvPr id="36" name="矢印: 上 35">
            <a:extLst>
              <a:ext uri="{FF2B5EF4-FFF2-40B4-BE49-F238E27FC236}">
                <a16:creationId xmlns:a16="http://schemas.microsoft.com/office/drawing/2014/main" id="{3D7D5E92-68D2-40CD-BE13-B859416DAC61}"/>
              </a:ext>
            </a:extLst>
          </p:cNvPr>
          <p:cNvSpPr/>
          <p:nvPr/>
        </p:nvSpPr>
        <p:spPr>
          <a:xfrm>
            <a:off x="2435574" y="10733978"/>
            <a:ext cx="353961" cy="42693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140">
            <a:extLst>
              <a:ext uri="{FF2B5EF4-FFF2-40B4-BE49-F238E27FC236}">
                <a16:creationId xmlns:a16="http://schemas.microsoft.com/office/drawing/2014/main" id="{58CBD9D2-3C13-40F3-A22F-D375FBEA9C4D}"/>
              </a:ext>
            </a:extLst>
          </p:cNvPr>
          <p:cNvSpPr/>
          <p:nvPr/>
        </p:nvSpPr>
        <p:spPr>
          <a:xfrm>
            <a:off x="6000750" y="10940196"/>
            <a:ext cx="5736663" cy="2048956"/>
          </a:xfrm>
          <a:prstGeom prst="roundRect">
            <a:avLst>
              <a:gd name="adj" fmla="val 82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2400" dirty="0">
                <a:solidFill>
                  <a:schemeClr val="tx1"/>
                </a:solidFill>
                <a:latin typeface="メイリオ" panose="020B0604030504040204" pitchFamily="50" charset="-128"/>
                <a:ea typeface="メイリオ" panose="020B0604030504040204" pitchFamily="50" charset="-128"/>
              </a:rPr>
              <a:t>② 労働者には、正規労働者・契約社員・パートタイマー・アルバイト・高年齢再雇用者・管理職など、会社が直接雇用するすべての労働者を含みます。</a:t>
            </a:r>
            <a:endParaRPr kumimoji="1" lang="en-US" altLang="ja-JP" sz="2400" dirty="0">
              <a:solidFill>
                <a:schemeClr val="tx1"/>
              </a:solidFill>
              <a:latin typeface="メイリオ" panose="020B0604030504040204" pitchFamily="50" charset="-128"/>
              <a:ea typeface="メイリオ" panose="020B0604030504040204" pitchFamily="50" charset="-128"/>
            </a:endParaRPr>
          </a:p>
        </p:txBody>
      </p:sp>
      <p:sp>
        <p:nvSpPr>
          <p:cNvPr id="38" name="矢印: 上 37">
            <a:extLst>
              <a:ext uri="{FF2B5EF4-FFF2-40B4-BE49-F238E27FC236}">
                <a16:creationId xmlns:a16="http://schemas.microsoft.com/office/drawing/2014/main" id="{4F181774-B553-4A15-ABD5-8F9904F1327F}"/>
              </a:ext>
            </a:extLst>
          </p:cNvPr>
          <p:cNvSpPr/>
          <p:nvPr/>
        </p:nvSpPr>
        <p:spPr>
          <a:xfrm>
            <a:off x="8135163" y="10739787"/>
            <a:ext cx="353961" cy="42693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4601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140">
            <a:extLst>
              <a:ext uri="{FF2B5EF4-FFF2-40B4-BE49-F238E27FC236}">
                <a16:creationId xmlns:a16="http://schemas.microsoft.com/office/drawing/2014/main" id="{9E6C9644-78D5-44EC-BB62-CF6853741116}"/>
              </a:ext>
            </a:extLst>
          </p:cNvPr>
          <p:cNvSpPr/>
          <p:nvPr/>
        </p:nvSpPr>
        <p:spPr>
          <a:xfrm>
            <a:off x="377874" y="202799"/>
            <a:ext cx="11436252" cy="797326"/>
          </a:xfrm>
          <a:prstGeom prst="roundRect">
            <a:avLst>
              <a:gd name="adj" fmla="val 822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3200" dirty="0">
                <a:solidFill>
                  <a:schemeClr val="tx1"/>
                </a:solidFill>
                <a:latin typeface="メイリオ" panose="020B0604030504040204" pitchFamily="50" charset="-128"/>
                <a:ea typeface="メイリオ" panose="020B0604030504040204" pitchFamily="50" charset="-128"/>
              </a:rPr>
              <a:t>２．組織拡大のプロセス</a:t>
            </a:r>
            <a:endParaRPr kumimoji="1" lang="en-US" altLang="ja-JP" sz="3200" dirty="0">
              <a:solidFill>
                <a:schemeClr val="tx1"/>
              </a:solidFill>
              <a:latin typeface="メイリオ" panose="020B0604030504040204" pitchFamily="50" charset="-128"/>
              <a:ea typeface="メイリオ" panose="020B0604030504040204" pitchFamily="50" charset="-128"/>
            </a:endParaRPr>
          </a:p>
        </p:txBody>
      </p:sp>
      <p:sp>
        <p:nvSpPr>
          <p:cNvPr id="4" name="角丸四角形 121">
            <a:extLst>
              <a:ext uri="{FF2B5EF4-FFF2-40B4-BE49-F238E27FC236}">
                <a16:creationId xmlns:a16="http://schemas.microsoft.com/office/drawing/2014/main" id="{C402632D-AC0A-4109-BE50-E12D3FB0B752}"/>
              </a:ext>
            </a:extLst>
          </p:cNvPr>
          <p:cNvSpPr/>
          <p:nvPr/>
        </p:nvSpPr>
        <p:spPr>
          <a:xfrm>
            <a:off x="357099" y="2881244"/>
            <a:ext cx="11436252" cy="25204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2400" dirty="0">
                <a:solidFill>
                  <a:schemeClr val="tx1"/>
                </a:solidFill>
                <a:latin typeface="メイリオ" panose="020B0604030504040204" pitchFamily="50" charset="-128"/>
                <a:ea typeface="メイリオ" panose="020B0604030504040204" pitchFamily="50" charset="-128"/>
              </a:rPr>
              <a:t>　組合員に</a:t>
            </a:r>
            <a:r>
              <a:rPr kumimoji="1" lang="en-US" altLang="ja-JP" sz="2400" dirty="0">
                <a:solidFill>
                  <a:schemeClr val="tx1"/>
                </a:solidFill>
                <a:latin typeface="メイリオ" panose="020B0604030504040204" pitchFamily="50" charset="-128"/>
                <a:ea typeface="メイリオ" panose="020B0604030504040204" pitchFamily="50" charset="-128"/>
              </a:rPr>
              <a:t>"</a:t>
            </a:r>
            <a:r>
              <a:rPr kumimoji="1" lang="ja-JP" altLang="en-US" sz="2400" dirty="0">
                <a:solidFill>
                  <a:schemeClr val="tx1"/>
                </a:solidFill>
                <a:latin typeface="メイリオ" panose="020B0604030504040204" pitchFamily="50" charset="-128"/>
                <a:ea typeface="メイリオ" panose="020B0604030504040204" pitchFamily="50" charset="-128"/>
              </a:rPr>
              <a:t>組織化の必要性</a:t>
            </a:r>
            <a:r>
              <a:rPr kumimoji="1" lang="en-US" altLang="ja-JP" sz="2400" dirty="0">
                <a:solidFill>
                  <a:schemeClr val="tx1"/>
                </a:solidFill>
                <a:latin typeface="メイリオ" panose="020B0604030504040204" pitchFamily="50" charset="-128"/>
                <a:ea typeface="メイリオ" panose="020B0604030504040204" pitchFamily="50" charset="-128"/>
              </a:rPr>
              <a:t>"</a:t>
            </a:r>
            <a:r>
              <a:rPr kumimoji="1" lang="ja-JP" altLang="en-US" sz="2400" dirty="0">
                <a:solidFill>
                  <a:schemeClr val="tx1"/>
                </a:solidFill>
                <a:latin typeface="メイリオ" panose="020B0604030504040204" pitchFamily="50" charset="-128"/>
                <a:ea typeface="メイリオ" panose="020B0604030504040204" pitchFamily="50" charset="-128"/>
              </a:rPr>
              <a:t>について徹底した理解を求め、組織化推進のための環境づくりを行います。契約社員やパートタイマー等の人数や雇用条件、労働条件、労働環境などの実態を詳細に把握したうえで、それぞれの実態にあわせた「組織化方針」を策定します。</a:t>
            </a:r>
            <a:endParaRPr kumimoji="1" lang="en-US" altLang="ja-JP" sz="2400" dirty="0">
              <a:solidFill>
                <a:schemeClr val="tx1"/>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35BB2086-4C30-4CFB-93A2-9DF63D52C1D3}"/>
              </a:ext>
            </a:extLst>
          </p:cNvPr>
          <p:cNvSpPr/>
          <p:nvPr/>
        </p:nvSpPr>
        <p:spPr>
          <a:xfrm>
            <a:off x="515321" y="2780785"/>
            <a:ext cx="2676243" cy="432703"/>
          </a:xfrm>
          <a:prstGeom prst="rect">
            <a:avLst/>
          </a:prstGeom>
          <a:solidFill>
            <a:schemeClr val="bg1"/>
          </a:solidFill>
        </p:spPr>
        <p:txBody>
          <a:bodyPr wrap="square" lIns="91440" tIns="45720" rIns="91440" bIns="45720" anchor="ctr">
            <a:noAutofit/>
            <a:scene3d>
              <a:camera prst="orthographicFront"/>
              <a:lightRig rig="flat" dir="tl"/>
            </a:scene3d>
            <a:sp3d contourW="19050" prstMaterial="clear">
              <a:bevelT w="50800" h="50800"/>
              <a:contourClr>
                <a:schemeClr val="accent5">
                  <a:tint val="70000"/>
                  <a:satMod val="180000"/>
                  <a:alpha val="70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4400" b="1" cap="none" spc="0" dirty="0">
                <a:ln/>
                <a:solidFill>
                  <a:schemeClr val="tx1"/>
                </a:solidFill>
                <a:effectLst/>
                <a:latin typeface="Segoe UI Semibold" panose="020B0702040204020203" pitchFamily="34" charset="0"/>
                <a:ea typeface="HG丸ｺﾞｼｯｸM-PRO" panose="020F0600000000000000" pitchFamily="50" charset="-128"/>
              </a:rPr>
              <a:t>STEP</a:t>
            </a:r>
            <a:r>
              <a:rPr lang="ja-JP" altLang="en-US" sz="4400" b="1" cap="none" spc="0" dirty="0">
                <a:ln/>
                <a:solidFill>
                  <a:schemeClr val="tx1"/>
                </a:solidFill>
                <a:effectLst/>
                <a:latin typeface="Segoe UI Semibold" panose="020B0702040204020203" pitchFamily="34" charset="0"/>
                <a:ea typeface="HG丸ｺﾞｼｯｸM-PRO" panose="020F0600000000000000" pitchFamily="50" charset="-128"/>
              </a:rPr>
              <a:t>①</a:t>
            </a:r>
          </a:p>
        </p:txBody>
      </p:sp>
      <p:sp>
        <p:nvSpPr>
          <p:cNvPr id="6" name="角丸四角形 123">
            <a:extLst>
              <a:ext uri="{FF2B5EF4-FFF2-40B4-BE49-F238E27FC236}">
                <a16:creationId xmlns:a16="http://schemas.microsoft.com/office/drawing/2014/main" id="{91014AB2-E0A1-4D0A-8DE5-613AF2877BED}"/>
              </a:ext>
            </a:extLst>
          </p:cNvPr>
          <p:cNvSpPr/>
          <p:nvPr/>
        </p:nvSpPr>
        <p:spPr>
          <a:xfrm>
            <a:off x="357099" y="6004049"/>
            <a:ext cx="11436252" cy="27401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2400" dirty="0">
                <a:solidFill>
                  <a:schemeClr val="tx1"/>
                </a:solidFill>
                <a:latin typeface="メイリオ" panose="020B0604030504040204" pitchFamily="50" charset="-128"/>
                <a:ea typeface="メイリオ" panose="020B0604030504040204" pitchFamily="50" charset="-128"/>
              </a:rPr>
              <a:t>　組織化をスムーズに進めるため、組織化対象者の意見集約やニーズの把握につとめます。組合規約と労働協約の改訂項目を確認し、特に労働協約の改訂については組織化を開始するまでに労使協議を行い、改訂作業を行います。</a:t>
            </a:r>
          </a:p>
          <a:p>
            <a:pPr algn="l"/>
            <a:r>
              <a:rPr kumimoji="1" lang="ja-JP" altLang="en-US" sz="2400" dirty="0">
                <a:solidFill>
                  <a:schemeClr val="tx1"/>
                </a:solidFill>
                <a:latin typeface="メイリオ" panose="020B0604030504040204" pitchFamily="50" charset="-128"/>
                <a:ea typeface="メイリオ" panose="020B0604030504040204" pitchFamily="50" charset="-128"/>
              </a:rPr>
              <a:t>また、経営側に組合の意向を正しく伝え理解を求めます。</a:t>
            </a:r>
          </a:p>
        </p:txBody>
      </p:sp>
      <p:sp>
        <p:nvSpPr>
          <p:cNvPr id="7" name="正方形/長方形 6">
            <a:extLst>
              <a:ext uri="{FF2B5EF4-FFF2-40B4-BE49-F238E27FC236}">
                <a16:creationId xmlns:a16="http://schemas.microsoft.com/office/drawing/2014/main" id="{B45E6C54-79FB-4348-BDE8-250B76443ECD}"/>
              </a:ext>
            </a:extLst>
          </p:cNvPr>
          <p:cNvSpPr/>
          <p:nvPr/>
        </p:nvSpPr>
        <p:spPr>
          <a:xfrm>
            <a:off x="515321" y="5782492"/>
            <a:ext cx="2727625" cy="628990"/>
          </a:xfrm>
          <a:prstGeom prst="rect">
            <a:avLst/>
          </a:prstGeom>
          <a:solidFill>
            <a:schemeClr val="bg1"/>
          </a:solidFill>
        </p:spPr>
        <p:txBody>
          <a:bodyPr wrap="square" lIns="91440" tIns="45720" rIns="91440" bIns="45720" anchor="ctr">
            <a:noAutofit/>
            <a:scene3d>
              <a:camera prst="orthographicFront"/>
              <a:lightRig rig="flat" dir="tl"/>
            </a:scene3d>
            <a:sp3d contourW="19050" prstMaterial="clear">
              <a:bevelT w="50800" h="50800"/>
              <a:contourClr>
                <a:schemeClr val="accent5">
                  <a:tint val="70000"/>
                  <a:satMod val="180000"/>
                  <a:alpha val="70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4400" b="1" cap="none" spc="0" dirty="0">
                <a:ln/>
                <a:solidFill>
                  <a:schemeClr val="tx1"/>
                </a:solidFill>
                <a:effectLst/>
                <a:latin typeface="Segoe UI Semibold" panose="020B0702040204020203" pitchFamily="34" charset="0"/>
                <a:ea typeface="HG丸ｺﾞｼｯｸM-PRO" panose="020F0600000000000000" pitchFamily="50" charset="-128"/>
              </a:rPr>
              <a:t>STEP</a:t>
            </a:r>
            <a:r>
              <a:rPr lang="ja-JP" altLang="en-US" sz="4400" b="1" cap="none" spc="0" dirty="0">
                <a:ln/>
                <a:solidFill>
                  <a:schemeClr val="tx1"/>
                </a:solidFill>
                <a:effectLst/>
                <a:latin typeface="Segoe UI Semibold" panose="020B0702040204020203" pitchFamily="34" charset="0"/>
                <a:ea typeface="HG丸ｺﾞｼｯｸM-PRO" panose="020F0600000000000000" pitchFamily="50" charset="-128"/>
              </a:rPr>
              <a:t>②</a:t>
            </a:r>
          </a:p>
        </p:txBody>
      </p:sp>
      <p:sp>
        <p:nvSpPr>
          <p:cNvPr id="8" name="角丸四角形 125">
            <a:extLst>
              <a:ext uri="{FF2B5EF4-FFF2-40B4-BE49-F238E27FC236}">
                <a16:creationId xmlns:a16="http://schemas.microsoft.com/office/drawing/2014/main" id="{7B4BD4C9-B3F1-4505-96D6-1BA5A17CBC8D}"/>
              </a:ext>
            </a:extLst>
          </p:cNvPr>
          <p:cNvSpPr/>
          <p:nvPr/>
        </p:nvSpPr>
        <p:spPr>
          <a:xfrm>
            <a:off x="357099" y="9374688"/>
            <a:ext cx="11436252" cy="28657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2400" dirty="0">
                <a:solidFill>
                  <a:schemeClr val="tx1"/>
                </a:solidFill>
                <a:latin typeface="メイリオ" panose="020B0604030504040204" pitchFamily="50" charset="-128"/>
                <a:ea typeface="メイリオ" panose="020B0604030504040204" pitchFamily="50" charset="-128"/>
              </a:rPr>
              <a:t>　十分な職場討議と機関手続を経て、組織化方針に基づいて積極的な組織化運動に取り組みます。</a:t>
            </a:r>
          </a:p>
          <a:p>
            <a:pPr algn="l"/>
            <a:r>
              <a:rPr kumimoji="1" lang="ja-JP" altLang="en-US" sz="2400" dirty="0">
                <a:solidFill>
                  <a:schemeClr val="tx1"/>
                </a:solidFill>
                <a:latin typeface="メイリオ" panose="020B0604030504040204" pitchFamily="50" charset="-128"/>
                <a:ea typeface="メイリオ" panose="020B0604030504040204" pitchFamily="50" charset="-128"/>
              </a:rPr>
              <a:t>　</a:t>
            </a:r>
            <a:r>
              <a:rPr kumimoji="1" lang="en-US" altLang="ja-JP" sz="2400" dirty="0">
                <a:solidFill>
                  <a:schemeClr val="tx1"/>
                </a:solidFill>
                <a:latin typeface="メイリオ" panose="020B0604030504040204" pitchFamily="50" charset="-128"/>
                <a:ea typeface="メイリオ" panose="020B0604030504040204" pitchFamily="50" charset="-128"/>
              </a:rPr>
              <a:t>※</a:t>
            </a:r>
            <a:r>
              <a:rPr kumimoji="1" lang="ja-JP" altLang="en-US" sz="2400" dirty="0">
                <a:solidFill>
                  <a:schemeClr val="tx1"/>
                </a:solidFill>
                <a:latin typeface="メイリオ" panose="020B0604030504040204" pitchFamily="50" charset="-128"/>
                <a:ea typeface="メイリオ" panose="020B0604030504040204" pitchFamily="50" charset="-128"/>
              </a:rPr>
              <a:t>組織化説明会の開催や加入活動を展開し、一斉に組織化を進めます。</a:t>
            </a:r>
            <a:endParaRPr kumimoji="1" lang="en-US" altLang="ja-JP" sz="2400" dirty="0">
              <a:solidFill>
                <a:schemeClr val="tx1"/>
              </a:solidFill>
              <a:latin typeface="メイリオ" panose="020B0604030504040204" pitchFamily="50" charset="-128"/>
              <a:ea typeface="メイリオ" panose="020B0604030504040204" pitchFamily="50" charset="-128"/>
            </a:endParaRPr>
          </a:p>
          <a:p>
            <a:pPr algn="l"/>
            <a:r>
              <a:rPr kumimoji="1" lang="ja-JP" altLang="en-US" sz="2400" dirty="0">
                <a:solidFill>
                  <a:schemeClr val="tx1"/>
                </a:solidFill>
                <a:latin typeface="メイリオ" panose="020B0604030504040204" pitchFamily="50" charset="-128"/>
                <a:ea typeface="メイリオ" panose="020B0604030504040204" pitchFamily="50" charset="-128"/>
              </a:rPr>
              <a:t>　</a:t>
            </a:r>
            <a:r>
              <a:rPr kumimoji="1" lang="en-US" altLang="ja-JP" sz="2400" dirty="0">
                <a:solidFill>
                  <a:schemeClr val="tx1"/>
                </a:solidFill>
                <a:latin typeface="メイリオ" panose="020B0604030504040204" pitchFamily="50" charset="-128"/>
                <a:ea typeface="メイリオ" panose="020B0604030504040204" pitchFamily="50" charset="-128"/>
              </a:rPr>
              <a:t>※</a:t>
            </a:r>
            <a:r>
              <a:rPr kumimoji="1" lang="ja-JP" altLang="en-US" sz="2400" dirty="0">
                <a:solidFill>
                  <a:schemeClr val="tx1"/>
                </a:solidFill>
                <a:latin typeface="メイリオ" panose="020B0604030504040204" pitchFamily="50" charset="-128"/>
                <a:ea typeface="メイリオ" panose="020B0604030504040204" pitchFamily="50" charset="-128"/>
              </a:rPr>
              <a:t>組織化後も引き続き職場集会や懇談会を開催するなど、問題解決にむけての継続的な対応を行います。</a:t>
            </a:r>
          </a:p>
        </p:txBody>
      </p:sp>
      <p:sp>
        <p:nvSpPr>
          <p:cNvPr id="9" name="正方形/長方形 8">
            <a:extLst>
              <a:ext uri="{FF2B5EF4-FFF2-40B4-BE49-F238E27FC236}">
                <a16:creationId xmlns:a16="http://schemas.microsoft.com/office/drawing/2014/main" id="{DAC7FB69-68FB-4E5E-90DC-34AE3F9ABB76}"/>
              </a:ext>
            </a:extLst>
          </p:cNvPr>
          <p:cNvSpPr/>
          <p:nvPr/>
        </p:nvSpPr>
        <p:spPr>
          <a:xfrm>
            <a:off x="515321" y="9097705"/>
            <a:ext cx="2693370" cy="373088"/>
          </a:xfrm>
          <a:prstGeom prst="rect">
            <a:avLst/>
          </a:prstGeom>
          <a:solidFill>
            <a:schemeClr val="bg1"/>
          </a:solidFill>
        </p:spPr>
        <p:txBody>
          <a:bodyPr wrap="square" lIns="91440" tIns="45720" rIns="91440" bIns="45720" anchor="ctr">
            <a:noAutofit/>
            <a:scene3d>
              <a:camera prst="orthographicFront"/>
              <a:lightRig rig="flat" dir="tl"/>
            </a:scene3d>
            <a:sp3d contourW="19050" prstMaterial="clear">
              <a:bevelT w="50800" h="50800"/>
              <a:contourClr>
                <a:schemeClr val="accent5">
                  <a:tint val="70000"/>
                  <a:satMod val="180000"/>
                  <a:alpha val="70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4400" b="1" cap="none" spc="0" dirty="0">
                <a:ln/>
                <a:solidFill>
                  <a:schemeClr val="tx1"/>
                </a:solidFill>
                <a:effectLst/>
                <a:latin typeface="Segoe UI Semibold" panose="020B0702040204020203" pitchFamily="34" charset="0"/>
                <a:ea typeface="HG丸ｺﾞｼｯｸM-PRO" panose="020F0600000000000000" pitchFamily="50" charset="-128"/>
              </a:rPr>
              <a:t>STEP</a:t>
            </a:r>
            <a:r>
              <a:rPr lang="ja-JP" altLang="en-US" sz="4400" b="1" cap="none" spc="0" dirty="0">
                <a:ln/>
                <a:solidFill>
                  <a:schemeClr val="tx1"/>
                </a:solidFill>
                <a:effectLst/>
                <a:latin typeface="Segoe UI Semibold" panose="020B0702040204020203" pitchFamily="34" charset="0"/>
                <a:ea typeface="HG丸ｺﾞｼｯｸM-PRO" panose="020F0600000000000000" pitchFamily="50" charset="-128"/>
              </a:rPr>
              <a:t>③</a:t>
            </a:r>
          </a:p>
        </p:txBody>
      </p:sp>
      <p:sp>
        <p:nvSpPr>
          <p:cNvPr id="10" name="角丸四角形 127">
            <a:extLst>
              <a:ext uri="{FF2B5EF4-FFF2-40B4-BE49-F238E27FC236}">
                <a16:creationId xmlns:a16="http://schemas.microsoft.com/office/drawing/2014/main" id="{EF5AA71F-C61C-44C8-B650-75C1D39D5826}"/>
              </a:ext>
            </a:extLst>
          </p:cNvPr>
          <p:cNvSpPr/>
          <p:nvPr/>
        </p:nvSpPr>
        <p:spPr>
          <a:xfrm>
            <a:off x="357099" y="13133509"/>
            <a:ext cx="11436252" cy="26355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2400" dirty="0">
                <a:solidFill>
                  <a:schemeClr val="tx1"/>
                </a:solidFill>
                <a:latin typeface="メイリオ" panose="020B0604030504040204" pitchFamily="50" charset="-128"/>
                <a:ea typeface="メイリオ" panose="020B0604030504040204" pitchFamily="50" charset="-128"/>
              </a:rPr>
              <a:t>　ユニオンショップ制の加盟組合は、ユニオンショップ協定の改訂手続が必要です。経営側は「組合員の範囲拡大」には抵抗を示すことがありますが、粘り強い交渉で組織拡大が企業に与えるメリットを理解させ、協定の改訂を目指します。</a:t>
            </a:r>
          </a:p>
          <a:p>
            <a:pPr algn="l"/>
            <a:r>
              <a:rPr kumimoji="1" lang="ja-JP" altLang="en-US" sz="2400" dirty="0">
                <a:solidFill>
                  <a:schemeClr val="tx1"/>
                </a:solidFill>
                <a:latin typeface="メイリオ" panose="020B0604030504040204" pitchFamily="50" charset="-128"/>
                <a:ea typeface="メイリオ" panose="020B0604030504040204" pitchFamily="50" charset="-128"/>
              </a:rPr>
              <a:t>　オープンショップ制の加盟組合は、新たな組織拡大の実績をもとにユニオンショップ協定化を目指します。</a:t>
            </a:r>
          </a:p>
        </p:txBody>
      </p:sp>
      <p:sp>
        <p:nvSpPr>
          <p:cNvPr id="12" name="下矢印 129">
            <a:extLst>
              <a:ext uri="{FF2B5EF4-FFF2-40B4-BE49-F238E27FC236}">
                <a16:creationId xmlns:a16="http://schemas.microsoft.com/office/drawing/2014/main" id="{AA6D1935-D2D1-429D-8F9F-4601574BF9D7}"/>
              </a:ext>
            </a:extLst>
          </p:cNvPr>
          <p:cNvSpPr/>
          <p:nvPr/>
        </p:nvSpPr>
        <p:spPr>
          <a:xfrm>
            <a:off x="3148624" y="5189453"/>
            <a:ext cx="878193" cy="8604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3600"/>
          </a:p>
        </p:txBody>
      </p:sp>
      <p:sp>
        <p:nvSpPr>
          <p:cNvPr id="13" name="下矢印 130">
            <a:extLst>
              <a:ext uri="{FF2B5EF4-FFF2-40B4-BE49-F238E27FC236}">
                <a16:creationId xmlns:a16="http://schemas.microsoft.com/office/drawing/2014/main" id="{3EC21D8A-5BB0-4694-8E23-C930D7AB3E0D}"/>
              </a:ext>
            </a:extLst>
          </p:cNvPr>
          <p:cNvSpPr/>
          <p:nvPr/>
        </p:nvSpPr>
        <p:spPr>
          <a:xfrm>
            <a:off x="3146702" y="8589644"/>
            <a:ext cx="878193" cy="8410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3600"/>
          </a:p>
        </p:txBody>
      </p:sp>
      <p:sp>
        <p:nvSpPr>
          <p:cNvPr id="14" name="下矢印 131">
            <a:extLst>
              <a:ext uri="{FF2B5EF4-FFF2-40B4-BE49-F238E27FC236}">
                <a16:creationId xmlns:a16="http://schemas.microsoft.com/office/drawing/2014/main" id="{12471843-D269-4ED1-97F8-9BBB735093C4}"/>
              </a:ext>
            </a:extLst>
          </p:cNvPr>
          <p:cNvSpPr/>
          <p:nvPr/>
        </p:nvSpPr>
        <p:spPr>
          <a:xfrm>
            <a:off x="3208691" y="12372136"/>
            <a:ext cx="878193" cy="77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3600"/>
          </a:p>
        </p:txBody>
      </p:sp>
      <p:sp>
        <p:nvSpPr>
          <p:cNvPr id="16" name="テキスト ボックス 6">
            <a:extLst>
              <a:ext uri="{FF2B5EF4-FFF2-40B4-BE49-F238E27FC236}">
                <a16:creationId xmlns:a16="http://schemas.microsoft.com/office/drawing/2014/main" id="{79E51094-3137-4A64-8B6F-AC7781A33C2E}"/>
              </a:ext>
            </a:extLst>
          </p:cNvPr>
          <p:cNvSpPr txBox="1"/>
          <p:nvPr/>
        </p:nvSpPr>
        <p:spPr>
          <a:xfrm>
            <a:off x="377874" y="1522628"/>
            <a:ext cx="9615948" cy="894847"/>
          </a:xfrm>
          <a:prstGeom prst="rect">
            <a:avLst/>
          </a:prstGeom>
          <a:noFill/>
          <a:ln>
            <a:noFill/>
          </a:ln>
          <a:effectLst/>
        </p:spPr>
        <p:txBody>
          <a:bodyPr rot="0" spcFirstLastPara="0" vert="horz" wrap="square" lIns="74295" tIns="8890" rIns="74295" bIns="889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kumimoji="1" lang="en-US" altLang="ja-JP" sz="2800" dirty="0">
                <a:effectLst/>
                <a:latin typeface="メイリオ" panose="020B0604030504040204" pitchFamily="50" charset="-128"/>
                <a:ea typeface="メイリオ" panose="020B0604030504040204" pitchFamily="50" charset="-128"/>
                <a:cs typeface="+mn-cs"/>
              </a:rPr>
              <a:t>【</a:t>
            </a:r>
            <a:r>
              <a:rPr kumimoji="1" lang="ja-JP" altLang="en-US" sz="2800" dirty="0">
                <a:effectLst/>
                <a:latin typeface="メイリオ" panose="020B0604030504040204" pitchFamily="50" charset="-128"/>
                <a:ea typeface="メイリオ" panose="020B0604030504040204" pitchFamily="50" charset="-128"/>
                <a:cs typeface="+mn-cs"/>
              </a:rPr>
              <a:t>参考</a:t>
            </a:r>
            <a:r>
              <a:rPr kumimoji="1" lang="en-US" altLang="ja-JP" sz="2800" dirty="0">
                <a:effectLst/>
                <a:latin typeface="メイリオ" panose="020B0604030504040204" pitchFamily="50" charset="-128"/>
                <a:ea typeface="メイリオ" panose="020B0604030504040204" pitchFamily="50" charset="-128"/>
                <a:cs typeface="+mn-cs"/>
              </a:rPr>
              <a:t>】</a:t>
            </a:r>
            <a:r>
              <a:rPr kumimoji="1" lang="ja-JP" altLang="en-US" sz="2800" dirty="0">
                <a:effectLst/>
                <a:latin typeface="メイリオ" panose="020B0604030504040204" pitchFamily="50" charset="-128"/>
                <a:ea typeface="メイリオ" panose="020B0604030504040204" pitchFamily="50" charset="-128"/>
                <a:cs typeface="+mn-cs"/>
              </a:rPr>
              <a:t>「組合員の範囲拡大」に向けた統一対応</a:t>
            </a:r>
            <a:endParaRPr kumimoji="1" lang="en-US" altLang="ja-JP" sz="2800" dirty="0">
              <a:effectLst/>
              <a:latin typeface="メイリオ" panose="020B0604030504040204" pitchFamily="50" charset="-128"/>
              <a:ea typeface="メイリオ" panose="020B0604030504040204" pitchFamily="50" charset="-128"/>
              <a:cs typeface="+mn-cs"/>
            </a:endParaRPr>
          </a:p>
          <a:p>
            <a:pPr marL="0" marR="0" indent="0" algn="l" defTabSz="914400" eaLnBrk="1" fontAlgn="auto" latinLnBrk="0" hangingPunct="1">
              <a:lnSpc>
                <a:spcPct val="100000"/>
              </a:lnSpc>
              <a:spcBef>
                <a:spcPts val="0"/>
              </a:spcBef>
              <a:spcAft>
                <a:spcPts val="0"/>
              </a:spcAft>
              <a:buClrTx/>
              <a:buSzTx/>
              <a:buFontTx/>
              <a:buNone/>
              <a:tabLst/>
              <a:defRPr/>
            </a:pPr>
            <a:r>
              <a:rPr kumimoji="1" lang="ja-JP" altLang="ja-JP" sz="2800" dirty="0">
                <a:effectLst/>
                <a:latin typeface="メイリオ" panose="020B0604030504040204" pitchFamily="50" charset="-128"/>
                <a:ea typeface="メイリオ" panose="020B0604030504040204" pitchFamily="50" charset="-128"/>
                <a:cs typeface="+mn-cs"/>
              </a:rPr>
              <a:t>第７回中央委員会確認（要約）</a:t>
            </a:r>
            <a:endParaRPr lang="ja-JP" altLang="ja-JP" sz="2000" dirty="0">
              <a:effectLst/>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94BB8503-D16E-445C-804E-2270D9536456}"/>
              </a:ext>
            </a:extLst>
          </p:cNvPr>
          <p:cNvSpPr/>
          <p:nvPr/>
        </p:nvSpPr>
        <p:spPr>
          <a:xfrm>
            <a:off x="515321" y="12724678"/>
            <a:ext cx="2631381" cy="608547"/>
          </a:xfrm>
          <a:prstGeom prst="rect">
            <a:avLst/>
          </a:prstGeom>
          <a:solidFill>
            <a:schemeClr val="bg1"/>
          </a:solidFill>
        </p:spPr>
        <p:txBody>
          <a:bodyPr wrap="square" lIns="91440" tIns="45720" rIns="91440" bIns="45720" anchor="ctr">
            <a:noAutofit/>
            <a:scene3d>
              <a:camera prst="orthographicFront"/>
              <a:lightRig rig="flat" dir="tl"/>
            </a:scene3d>
            <a:sp3d contourW="19050" prstMaterial="clear">
              <a:bevelT w="50800" h="50800"/>
              <a:contourClr>
                <a:schemeClr val="accent5">
                  <a:tint val="70000"/>
                  <a:satMod val="180000"/>
                  <a:alpha val="70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4400" b="1" cap="none" spc="0" dirty="0">
                <a:ln/>
                <a:solidFill>
                  <a:schemeClr val="tx1"/>
                </a:solidFill>
                <a:effectLst/>
                <a:latin typeface="Segoe UI Semibold" panose="020B0702040204020203" pitchFamily="34" charset="0"/>
                <a:ea typeface="HG丸ｺﾞｼｯｸM-PRO" panose="020F0600000000000000" pitchFamily="50" charset="-128"/>
              </a:rPr>
              <a:t>STEP</a:t>
            </a:r>
            <a:r>
              <a:rPr lang="ja-JP" altLang="en-US" sz="4400" b="1" cap="none" spc="0" dirty="0">
                <a:ln/>
                <a:solidFill>
                  <a:schemeClr val="tx1"/>
                </a:solidFill>
                <a:effectLst/>
                <a:latin typeface="Segoe UI Semibold" panose="020B0702040204020203" pitchFamily="34" charset="0"/>
                <a:ea typeface="HG丸ｺﾞｼｯｸM-PRO" panose="020F0600000000000000" pitchFamily="50" charset="-128"/>
              </a:rPr>
              <a:t>④</a:t>
            </a:r>
          </a:p>
        </p:txBody>
      </p:sp>
      <p:pic>
        <p:nvPicPr>
          <p:cNvPr id="2" name="図 1">
            <a:extLst>
              <a:ext uri="{FF2B5EF4-FFF2-40B4-BE49-F238E27FC236}">
                <a16:creationId xmlns:a16="http://schemas.microsoft.com/office/drawing/2014/main" id="{52E5B030-03B8-43C6-BC9F-313273D7BC85}"/>
              </a:ext>
            </a:extLst>
          </p:cNvPr>
          <p:cNvPicPr>
            <a:picLocks noChangeAspect="1"/>
          </p:cNvPicPr>
          <p:nvPr/>
        </p:nvPicPr>
        <p:blipFill>
          <a:blip r:embed="rId2"/>
          <a:stretch>
            <a:fillRect/>
          </a:stretch>
        </p:blipFill>
        <p:spPr>
          <a:xfrm>
            <a:off x="10152044" y="771612"/>
            <a:ext cx="1524635" cy="2203109"/>
          </a:xfrm>
          <a:prstGeom prst="rect">
            <a:avLst/>
          </a:prstGeom>
        </p:spPr>
      </p:pic>
    </p:spTree>
    <p:extLst>
      <p:ext uri="{BB962C8B-B14F-4D97-AF65-F5344CB8AC3E}">
        <p14:creationId xmlns:p14="http://schemas.microsoft.com/office/powerpoint/2010/main" val="184732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40">
            <a:extLst>
              <a:ext uri="{FF2B5EF4-FFF2-40B4-BE49-F238E27FC236}">
                <a16:creationId xmlns:a16="http://schemas.microsoft.com/office/drawing/2014/main" id="{B9E61B14-5BDD-443A-8E76-D86091A1F86A}"/>
              </a:ext>
            </a:extLst>
          </p:cNvPr>
          <p:cNvSpPr/>
          <p:nvPr/>
        </p:nvSpPr>
        <p:spPr>
          <a:xfrm>
            <a:off x="382123" y="417166"/>
            <a:ext cx="11436252" cy="1338074"/>
          </a:xfrm>
          <a:prstGeom prst="roundRect">
            <a:avLst>
              <a:gd name="adj" fmla="val 822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3200" dirty="0">
                <a:solidFill>
                  <a:schemeClr val="tx1"/>
                </a:solidFill>
                <a:latin typeface="メイリオ" panose="020B0604030504040204" pitchFamily="50" charset="-128"/>
                <a:ea typeface="メイリオ" panose="020B0604030504040204" pitchFamily="50" charset="-128"/>
              </a:rPr>
              <a:t>３．企業内組織拡大取り組み事例　～藤田観光労働組合～</a:t>
            </a:r>
            <a:endParaRPr kumimoji="1" lang="en-US" altLang="ja-JP" sz="3200" dirty="0">
              <a:solidFill>
                <a:schemeClr val="tx1"/>
              </a:solidFill>
              <a:latin typeface="メイリオ" panose="020B0604030504040204" pitchFamily="50" charset="-128"/>
              <a:ea typeface="メイリオ" panose="020B0604030504040204" pitchFamily="50" charset="-128"/>
            </a:endParaRPr>
          </a:p>
          <a:p>
            <a:r>
              <a:rPr kumimoji="1" lang="ja-JP" altLang="en-US" sz="2800" dirty="0">
                <a:solidFill>
                  <a:schemeClr val="tx1"/>
                </a:solidFill>
                <a:latin typeface="メイリオ" panose="020B0604030504040204" pitchFamily="50" charset="-128"/>
                <a:ea typeface="メイリオ" panose="020B0604030504040204" pitchFamily="50" charset="-128"/>
              </a:rPr>
              <a:t>　</a:t>
            </a:r>
            <a:r>
              <a:rPr kumimoji="1" lang="en-US" altLang="ja-JP" sz="2800" dirty="0">
                <a:solidFill>
                  <a:schemeClr val="tx1"/>
                </a:solidFill>
                <a:latin typeface="メイリオ" panose="020B0604030504040204" pitchFamily="50" charset="-128"/>
                <a:ea typeface="メイリオ" panose="020B0604030504040204" pitchFamily="50" charset="-128"/>
              </a:rPr>
              <a:t>2019</a:t>
            </a:r>
            <a:r>
              <a:rPr kumimoji="1" lang="ja-JP" altLang="en-US" sz="2800" dirty="0">
                <a:solidFill>
                  <a:schemeClr val="tx1"/>
                </a:solidFill>
                <a:latin typeface="メイリオ" panose="020B0604030504040204" pitchFamily="50" charset="-128"/>
                <a:ea typeface="メイリオ" panose="020B0604030504040204" pitchFamily="50" charset="-128"/>
              </a:rPr>
              <a:t>年 年間スケジュールを策定し、カレンダーを作成しました。</a:t>
            </a:r>
            <a:endParaRPr kumimoji="1" lang="en-US" altLang="ja-JP" sz="2800" dirty="0">
              <a:solidFill>
                <a:schemeClr val="tx1"/>
              </a:solidFill>
              <a:latin typeface="メイリオ" panose="020B0604030504040204" pitchFamily="50" charset="-128"/>
              <a:ea typeface="メイリオ" panose="020B0604030504040204" pitchFamily="50" charset="-128"/>
            </a:endParaRPr>
          </a:p>
        </p:txBody>
      </p:sp>
      <p:sp>
        <p:nvSpPr>
          <p:cNvPr id="9" name="テキスト ボックス 2">
            <a:extLst>
              <a:ext uri="{FF2B5EF4-FFF2-40B4-BE49-F238E27FC236}">
                <a16:creationId xmlns:a16="http://schemas.microsoft.com/office/drawing/2014/main" id="{EDE722D8-FF14-414E-AEE8-B863ABB65CB8}"/>
              </a:ext>
            </a:extLst>
          </p:cNvPr>
          <p:cNvSpPr txBox="1">
            <a:spLocks noChangeArrowheads="1"/>
          </p:cNvSpPr>
          <p:nvPr/>
        </p:nvSpPr>
        <p:spPr bwMode="auto">
          <a:xfrm>
            <a:off x="197974" y="14217325"/>
            <a:ext cx="10419873" cy="1760953"/>
          </a:xfrm>
          <a:prstGeom prst="rect">
            <a:avLst/>
          </a:prstGeom>
          <a:noFill/>
          <a:ln w="76200" cmpd="tri">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lgn="just">
              <a:spcAft>
                <a:spcPts val="0"/>
              </a:spcAft>
            </a:pPr>
            <a:r>
              <a:rPr lang="ja-JP" kern="100" spc="160" dirty="0">
                <a:effectLst/>
                <a:latin typeface="メイリオ" panose="020B0604030504040204" pitchFamily="50" charset="-128"/>
                <a:ea typeface="メイリオ" panose="020B0604030504040204" pitchFamily="50" charset="-128"/>
                <a:cs typeface="Times New Roman"/>
              </a:rPr>
              <a:t>サービス連合では、今回ご紹介した加盟組合における組織拡大にむけた取り組みの事例共有や資料提供をはじめ、加盟組合の会議などに参加し組織拡大の意義について説明するなど、加盟組合の組織拡大にむけた取り組み支援を行っています。各組織においても、さらなる組織拡大を目指し、サービス連合全体で取り組みましょう。</a:t>
            </a:r>
            <a:endParaRPr lang="ja-JP" sz="2400" kern="100" spc="160" dirty="0">
              <a:effectLst/>
              <a:latin typeface="メイリオ" panose="020B0604030504040204" pitchFamily="50" charset="-128"/>
              <a:ea typeface="メイリオ" panose="020B0604030504040204" pitchFamily="50" charset="-128"/>
              <a:cs typeface="Times New Roman"/>
            </a:endParaRPr>
          </a:p>
        </p:txBody>
      </p:sp>
      <p:pic>
        <p:nvPicPr>
          <p:cNvPr id="10" name="図 9" descr="gutspose_man">
            <a:extLst>
              <a:ext uri="{FF2B5EF4-FFF2-40B4-BE49-F238E27FC236}">
                <a16:creationId xmlns:a16="http://schemas.microsoft.com/office/drawing/2014/main" id="{536D9938-F2E8-431E-AEFE-92EA4D1101E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2481" y="14315529"/>
            <a:ext cx="1200528" cy="1621509"/>
          </a:xfrm>
          <a:prstGeom prst="rect">
            <a:avLst/>
          </a:prstGeom>
          <a:noFill/>
          <a:ln>
            <a:noFill/>
          </a:ln>
        </p:spPr>
      </p:pic>
      <p:cxnSp>
        <p:nvCxnSpPr>
          <p:cNvPr id="11" name="直線コネクタ 10">
            <a:extLst>
              <a:ext uri="{FF2B5EF4-FFF2-40B4-BE49-F238E27FC236}">
                <a16:creationId xmlns:a16="http://schemas.microsoft.com/office/drawing/2014/main" id="{C096AB4E-7000-4565-8C56-D10120831B1B}"/>
              </a:ext>
            </a:extLst>
          </p:cNvPr>
          <p:cNvCxnSpPr/>
          <p:nvPr/>
        </p:nvCxnSpPr>
        <p:spPr>
          <a:xfrm>
            <a:off x="0" y="13863484"/>
            <a:ext cx="12192000" cy="0"/>
          </a:xfrm>
          <a:prstGeom prst="line">
            <a:avLst/>
          </a:prstGeom>
          <a:ln w="63500">
            <a:prstDash val="dash"/>
          </a:ln>
        </p:spPr>
        <p:style>
          <a:lnRef idx="1">
            <a:schemeClr val="accent1"/>
          </a:lnRef>
          <a:fillRef idx="0">
            <a:schemeClr val="accent1"/>
          </a:fillRef>
          <a:effectRef idx="0">
            <a:schemeClr val="accent1"/>
          </a:effectRef>
          <a:fontRef idx="minor">
            <a:schemeClr val="tx1"/>
          </a:fontRef>
        </p:style>
      </p:cxnSp>
      <p:sp>
        <p:nvSpPr>
          <p:cNvPr id="12" name="角丸四角形 140">
            <a:extLst>
              <a:ext uri="{FF2B5EF4-FFF2-40B4-BE49-F238E27FC236}">
                <a16:creationId xmlns:a16="http://schemas.microsoft.com/office/drawing/2014/main" id="{5FA45DE8-552E-4C54-843C-ED2DC6E455C4}"/>
              </a:ext>
            </a:extLst>
          </p:cNvPr>
          <p:cNvSpPr/>
          <p:nvPr/>
        </p:nvSpPr>
        <p:spPr>
          <a:xfrm>
            <a:off x="5584892" y="2087141"/>
            <a:ext cx="6402358" cy="4558735"/>
          </a:xfrm>
          <a:prstGeom prst="roundRect">
            <a:avLst>
              <a:gd name="adj" fmla="val 82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2000" dirty="0">
                <a:solidFill>
                  <a:schemeClr val="tx1"/>
                </a:solidFill>
                <a:latin typeface="メイリオ" panose="020B0604030504040204" pitchFamily="50" charset="-128"/>
                <a:ea typeface="メイリオ" panose="020B0604030504040204" pitchFamily="50" charset="-128"/>
              </a:rPr>
              <a:t>　藤田観光労働組合（齋藤隆委員長）では、“仲間の輪を広げる”を、中期目標とともに活動方針に掲げ、キャリア社員・パートナー社員の組織化に継続的に取り組んでいます。</a:t>
            </a:r>
          </a:p>
          <a:p>
            <a:r>
              <a:rPr kumimoji="1" lang="ja-JP" altLang="en-US" sz="2000" dirty="0">
                <a:solidFill>
                  <a:schemeClr val="tx1"/>
                </a:solidFill>
                <a:latin typeface="メイリオ" panose="020B0604030504040204" pitchFamily="50" charset="-128"/>
                <a:ea typeface="メイリオ" panose="020B0604030504040204" pitchFamily="50" charset="-128"/>
              </a:rPr>
              <a:t>　組織拡大集中取り組み期間でもある分会集中オルグ期間を春（５～６月）・秋（９～</a:t>
            </a:r>
            <a:r>
              <a:rPr kumimoji="1" lang="en-US" altLang="ja-JP" sz="2000" dirty="0">
                <a:solidFill>
                  <a:schemeClr val="tx1"/>
                </a:solidFill>
                <a:latin typeface="メイリオ" panose="020B0604030504040204" pitchFamily="50" charset="-128"/>
                <a:ea typeface="メイリオ" panose="020B0604030504040204" pitchFamily="50" charset="-128"/>
              </a:rPr>
              <a:t>10</a:t>
            </a:r>
            <a:r>
              <a:rPr kumimoji="1" lang="ja-JP" altLang="en-US" sz="2000" dirty="0">
                <a:solidFill>
                  <a:schemeClr val="tx1"/>
                </a:solidFill>
                <a:latin typeface="メイリオ" panose="020B0604030504040204" pitchFamily="50" charset="-128"/>
                <a:ea typeface="メイリオ" panose="020B0604030504040204" pitchFamily="50" charset="-128"/>
              </a:rPr>
              <a:t>月）に設定するなど、対象者と身近な分会が、計画に沿い主体的に組織拡大を進めることができるよう、組織全体で認識を共有し取り組んでいます。</a:t>
            </a:r>
            <a:endParaRPr kumimoji="1" lang="en-US" altLang="ja-JP" sz="2000" dirty="0">
              <a:solidFill>
                <a:schemeClr val="tx1"/>
              </a:solidFill>
              <a:latin typeface="メイリオ" panose="020B0604030504040204" pitchFamily="50" charset="-128"/>
              <a:ea typeface="メイリオ" panose="020B0604030504040204" pitchFamily="50" charset="-128"/>
            </a:endParaRPr>
          </a:p>
          <a:p>
            <a:r>
              <a:rPr kumimoji="1" lang="ja-JP" altLang="en-US" sz="2000" dirty="0">
                <a:solidFill>
                  <a:schemeClr val="tx1"/>
                </a:solidFill>
                <a:latin typeface="メイリオ" panose="020B0604030504040204" pitchFamily="50" charset="-128"/>
                <a:ea typeface="メイリオ" panose="020B0604030504040204" pitchFamily="50" charset="-128"/>
              </a:rPr>
              <a:t>　また、</a:t>
            </a:r>
            <a:r>
              <a:rPr kumimoji="1" lang="en-US" altLang="ja-JP" sz="2000" dirty="0">
                <a:solidFill>
                  <a:schemeClr val="tx1"/>
                </a:solidFill>
                <a:latin typeface="メイリオ" panose="020B0604030504040204" pitchFamily="50" charset="-128"/>
                <a:ea typeface="メイリオ" panose="020B0604030504040204" pitchFamily="50" charset="-128"/>
              </a:rPr>
              <a:t>2018</a:t>
            </a:r>
            <a:r>
              <a:rPr kumimoji="1" lang="ja-JP" altLang="en-US" sz="2000" dirty="0">
                <a:solidFill>
                  <a:schemeClr val="tx1"/>
                </a:solidFill>
                <a:latin typeface="メイリオ" panose="020B0604030504040204" pitchFamily="50" charset="-128"/>
                <a:ea typeface="メイリオ" panose="020B0604030504040204" pitchFamily="50" charset="-128"/>
              </a:rPr>
              <a:t>年４月にオープンしたグランピング施設「藤乃煌 富士御殿場」や、</a:t>
            </a:r>
            <a:r>
              <a:rPr kumimoji="1" lang="en-US" altLang="ja-JP" sz="2000" dirty="0">
                <a:solidFill>
                  <a:schemeClr val="tx1"/>
                </a:solidFill>
                <a:latin typeface="メイリオ" panose="020B0604030504040204" pitchFamily="50" charset="-128"/>
                <a:ea typeface="メイリオ" panose="020B0604030504040204" pitchFamily="50" charset="-128"/>
              </a:rPr>
              <a:t>2018</a:t>
            </a:r>
            <a:r>
              <a:rPr kumimoji="1" lang="ja-JP" altLang="en-US" sz="2000" dirty="0">
                <a:solidFill>
                  <a:schemeClr val="tx1"/>
                </a:solidFill>
                <a:latin typeface="メイリオ" panose="020B0604030504040204" pitchFamily="50" charset="-128"/>
                <a:ea typeface="メイリオ" panose="020B0604030504040204" pitchFamily="50" charset="-128"/>
              </a:rPr>
              <a:t>年</a:t>
            </a:r>
            <a:r>
              <a:rPr kumimoji="1" lang="en-US" altLang="ja-JP" sz="2000" dirty="0">
                <a:solidFill>
                  <a:schemeClr val="tx1"/>
                </a:solidFill>
                <a:latin typeface="メイリオ" panose="020B0604030504040204" pitchFamily="50" charset="-128"/>
                <a:ea typeface="メイリオ" panose="020B0604030504040204" pitchFamily="50" charset="-128"/>
              </a:rPr>
              <a:t>10</a:t>
            </a:r>
            <a:r>
              <a:rPr kumimoji="1" lang="ja-JP" altLang="en-US" sz="2000" dirty="0">
                <a:solidFill>
                  <a:schemeClr val="tx1"/>
                </a:solidFill>
                <a:latin typeface="メイリオ" panose="020B0604030504040204" pitchFamily="50" charset="-128"/>
                <a:ea typeface="メイリオ" panose="020B0604030504040204" pitchFamily="50" charset="-128"/>
              </a:rPr>
              <a:t>月</a:t>
            </a:r>
            <a:r>
              <a:rPr kumimoji="1" lang="en-US" altLang="ja-JP" sz="2000" dirty="0">
                <a:solidFill>
                  <a:schemeClr val="tx1"/>
                </a:solidFill>
                <a:latin typeface="メイリオ" panose="020B0604030504040204" pitchFamily="50" charset="-128"/>
                <a:ea typeface="メイリオ" panose="020B0604030504040204" pitchFamily="50" charset="-128"/>
              </a:rPr>
              <a:t>4</a:t>
            </a:r>
            <a:r>
              <a:rPr kumimoji="1" lang="ja-JP" altLang="en-US" sz="2000" dirty="0">
                <a:solidFill>
                  <a:schemeClr val="tx1"/>
                </a:solidFill>
                <a:latin typeface="メイリオ" panose="020B0604030504040204" pitchFamily="50" charset="-128"/>
                <a:ea typeface="メイリオ" panose="020B0604030504040204" pitchFamily="50" charset="-128"/>
              </a:rPr>
              <a:t>日にオープンした「ホテルグレイスリー浅草」において組合説明会を行い、新たな事業所でも積極的に加入活動を進めています。</a:t>
            </a:r>
            <a:endParaRPr kumimoji="1" lang="en-US" altLang="ja-JP" sz="2000" dirty="0">
              <a:solidFill>
                <a:schemeClr val="tx1"/>
              </a:solidFill>
              <a:latin typeface="メイリオ" panose="020B0604030504040204" pitchFamily="50" charset="-128"/>
              <a:ea typeface="メイリオ" panose="020B0604030504040204" pitchFamily="50" charset="-128"/>
            </a:endParaRPr>
          </a:p>
          <a:p>
            <a:endParaRPr kumimoji="1" lang="en-US" altLang="ja-JP" sz="2000" dirty="0">
              <a:solidFill>
                <a:schemeClr val="tx1"/>
              </a:solidFill>
              <a:latin typeface="メイリオ" panose="020B0604030504040204" pitchFamily="50" charset="-128"/>
              <a:ea typeface="メイリオ" panose="020B0604030504040204" pitchFamily="50" charset="-128"/>
            </a:endParaRPr>
          </a:p>
        </p:txBody>
      </p:sp>
      <p:pic>
        <p:nvPicPr>
          <p:cNvPr id="2" name="図 1">
            <a:extLst>
              <a:ext uri="{FF2B5EF4-FFF2-40B4-BE49-F238E27FC236}">
                <a16:creationId xmlns:a16="http://schemas.microsoft.com/office/drawing/2014/main" id="{B2842F97-D151-4FF6-87B6-C235538078B4}"/>
              </a:ext>
            </a:extLst>
          </p:cNvPr>
          <p:cNvPicPr>
            <a:picLocks noChangeAspect="1"/>
          </p:cNvPicPr>
          <p:nvPr/>
        </p:nvPicPr>
        <p:blipFill rotWithShape="1">
          <a:blip r:embed="rId3"/>
          <a:srcRect l="4145"/>
          <a:stretch/>
        </p:blipFill>
        <p:spPr>
          <a:xfrm>
            <a:off x="385364" y="2098839"/>
            <a:ext cx="5199528" cy="3834199"/>
          </a:xfrm>
          <a:prstGeom prst="rect">
            <a:avLst/>
          </a:prstGeom>
        </p:spPr>
      </p:pic>
      <p:pic>
        <p:nvPicPr>
          <p:cNvPr id="13" name="図 12">
            <a:extLst>
              <a:ext uri="{FF2B5EF4-FFF2-40B4-BE49-F238E27FC236}">
                <a16:creationId xmlns:a16="http://schemas.microsoft.com/office/drawing/2014/main" id="{D102655E-E8A3-4545-9820-5D0B3AB3D5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804" y="8190368"/>
            <a:ext cx="5562424" cy="3294017"/>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3">
            <a:extLst>
              <a:ext uri="{FF2B5EF4-FFF2-40B4-BE49-F238E27FC236}">
                <a16:creationId xmlns:a16="http://schemas.microsoft.com/office/drawing/2014/main" id="{BEC70C6E-5431-4B02-8925-4694D5E6B2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9520" y="8230324"/>
            <a:ext cx="3132146" cy="4614639"/>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a:extLst>
              <a:ext uri="{FF2B5EF4-FFF2-40B4-BE49-F238E27FC236}">
                <a16:creationId xmlns:a16="http://schemas.microsoft.com/office/drawing/2014/main" id="{734314A0-2C10-40E8-ACDA-478C297379D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410"/>
          <a:stretch/>
        </p:blipFill>
        <p:spPr bwMode="auto">
          <a:xfrm>
            <a:off x="8960778" y="8225372"/>
            <a:ext cx="3187679" cy="4614637"/>
          </a:xfrm>
          <a:prstGeom prst="rect">
            <a:avLst/>
          </a:prstGeom>
          <a:noFill/>
          <a:extLst>
            <a:ext uri="{909E8E84-426E-40DD-AFC4-6F175D3DCCD1}">
              <a14:hiddenFill xmlns:a14="http://schemas.microsoft.com/office/drawing/2010/main">
                <a:solidFill>
                  <a:srgbClr val="FFFFFF"/>
                </a:solidFill>
              </a14:hiddenFill>
            </a:ext>
          </a:extLst>
        </p:spPr>
      </p:pic>
      <p:sp>
        <p:nvSpPr>
          <p:cNvPr id="16" name="角丸四角形 140">
            <a:extLst>
              <a:ext uri="{FF2B5EF4-FFF2-40B4-BE49-F238E27FC236}">
                <a16:creationId xmlns:a16="http://schemas.microsoft.com/office/drawing/2014/main" id="{7B693328-25AA-47A1-8F64-15945A5BA932}"/>
              </a:ext>
            </a:extLst>
          </p:cNvPr>
          <p:cNvSpPr/>
          <p:nvPr/>
        </p:nvSpPr>
        <p:spPr>
          <a:xfrm>
            <a:off x="305295" y="6733335"/>
            <a:ext cx="11609993" cy="1639820"/>
          </a:xfrm>
          <a:prstGeom prst="roundRect">
            <a:avLst>
              <a:gd name="adj" fmla="val 82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2000" dirty="0">
                <a:solidFill>
                  <a:schemeClr val="tx1"/>
                </a:solidFill>
                <a:latin typeface="メイリオ" panose="020B0604030504040204" pitchFamily="50" charset="-128"/>
                <a:ea typeface="メイリオ" panose="020B0604030504040204" pitchFamily="50" charset="-128"/>
              </a:rPr>
              <a:t>　サービス連合は、藤田観光労働組合の継続的な取り組みの更なる促進のため、年間スケジュールを共有したうえで組織拡大カレンダーを制作し、提供致しました。春・秋の集中オルグ期間など年間をつうじて組織拡大に関わる具体的な取り組みを盛り込み、分会の取り組みを促進する内容となっております。　</a:t>
            </a:r>
          </a:p>
        </p:txBody>
      </p:sp>
      <p:sp>
        <p:nvSpPr>
          <p:cNvPr id="3" name="四角形: 角を丸くする 2">
            <a:extLst>
              <a:ext uri="{FF2B5EF4-FFF2-40B4-BE49-F238E27FC236}">
                <a16:creationId xmlns:a16="http://schemas.microsoft.com/office/drawing/2014/main" id="{5F3A4318-65A5-47BD-B02C-6B27F57E5D8A}"/>
              </a:ext>
            </a:extLst>
          </p:cNvPr>
          <p:cNvSpPr/>
          <p:nvPr/>
        </p:nvSpPr>
        <p:spPr>
          <a:xfrm>
            <a:off x="1010285" y="11532374"/>
            <a:ext cx="3543578" cy="4921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　表紙イメージ　↑　　　　　　　</a:t>
            </a:r>
          </a:p>
        </p:txBody>
      </p:sp>
      <p:sp>
        <p:nvSpPr>
          <p:cNvPr id="17" name="四角形: 角を丸くする 16">
            <a:extLst>
              <a:ext uri="{FF2B5EF4-FFF2-40B4-BE49-F238E27FC236}">
                <a16:creationId xmlns:a16="http://schemas.microsoft.com/office/drawing/2014/main" id="{AF535806-2F8A-43E1-B5F2-C9734E59E9E3}"/>
              </a:ext>
            </a:extLst>
          </p:cNvPr>
          <p:cNvSpPr/>
          <p:nvPr/>
        </p:nvSpPr>
        <p:spPr>
          <a:xfrm>
            <a:off x="2288472" y="12216316"/>
            <a:ext cx="3543578" cy="4921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一部抜粋イメージ　→　　　　　　　</a:t>
            </a:r>
          </a:p>
        </p:txBody>
      </p:sp>
      <p:sp>
        <p:nvSpPr>
          <p:cNvPr id="18" name="四角形: 角を丸くする 17">
            <a:extLst>
              <a:ext uri="{FF2B5EF4-FFF2-40B4-BE49-F238E27FC236}">
                <a16:creationId xmlns:a16="http://schemas.microsoft.com/office/drawing/2014/main" id="{B58056B1-6EBE-41DA-834B-3B25E34A1095}"/>
              </a:ext>
            </a:extLst>
          </p:cNvPr>
          <p:cNvSpPr/>
          <p:nvPr/>
        </p:nvSpPr>
        <p:spPr>
          <a:xfrm>
            <a:off x="3653204" y="5933038"/>
            <a:ext cx="1801319" cy="62124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藤田観光労組 </a:t>
            </a:r>
            <a:endParaRPr kumimoji="1" lang="en-US" altLang="ja-JP" dirty="0">
              <a:solidFill>
                <a:schemeClr val="tx1"/>
              </a:solidFill>
            </a:endParaRPr>
          </a:p>
          <a:p>
            <a:pPr algn="ctr"/>
            <a:r>
              <a:rPr kumimoji="1" lang="ja-JP" altLang="en-US" dirty="0">
                <a:solidFill>
                  <a:schemeClr val="tx1"/>
                </a:solidFill>
              </a:rPr>
              <a:t>齋藤委員長</a:t>
            </a:r>
          </a:p>
        </p:txBody>
      </p:sp>
      <p:sp>
        <p:nvSpPr>
          <p:cNvPr id="19" name="四角形: 角を丸くする 18">
            <a:extLst>
              <a:ext uri="{FF2B5EF4-FFF2-40B4-BE49-F238E27FC236}">
                <a16:creationId xmlns:a16="http://schemas.microsoft.com/office/drawing/2014/main" id="{F587FC49-CE6A-4611-B132-B386A3F4E340}"/>
              </a:ext>
            </a:extLst>
          </p:cNvPr>
          <p:cNvSpPr/>
          <p:nvPr/>
        </p:nvSpPr>
        <p:spPr>
          <a:xfrm>
            <a:off x="382123" y="5907022"/>
            <a:ext cx="1801319" cy="62124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サービス連合</a:t>
            </a:r>
            <a:endParaRPr kumimoji="1" lang="en-US" altLang="ja-JP" dirty="0">
              <a:solidFill>
                <a:schemeClr val="tx1"/>
              </a:solidFill>
            </a:endParaRPr>
          </a:p>
          <a:p>
            <a:pPr algn="ctr"/>
            <a:r>
              <a:rPr kumimoji="1" lang="ja-JP" altLang="en-US" dirty="0">
                <a:solidFill>
                  <a:schemeClr val="tx1"/>
                </a:solidFill>
              </a:rPr>
              <a:t>橋本</a:t>
            </a:r>
          </a:p>
        </p:txBody>
      </p:sp>
      <p:sp>
        <p:nvSpPr>
          <p:cNvPr id="20" name="角丸四角形 140">
            <a:extLst>
              <a:ext uri="{FF2B5EF4-FFF2-40B4-BE49-F238E27FC236}">
                <a16:creationId xmlns:a16="http://schemas.microsoft.com/office/drawing/2014/main" id="{D531D731-6465-445C-B113-6048E97BA77B}"/>
              </a:ext>
            </a:extLst>
          </p:cNvPr>
          <p:cNvSpPr/>
          <p:nvPr/>
        </p:nvSpPr>
        <p:spPr>
          <a:xfrm>
            <a:off x="233170" y="12840701"/>
            <a:ext cx="11826797" cy="890535"/>
          </a:xfrm>
          <a:prstGeom prst="roundRect">
            <a:avLst>
              <a:gd name="adj" fmla="val 82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2000" dirty="0">
                <a:solidFill>
                  <a:schemeClr val="tx1"/>
                </a:solidFill>
                <a:latin typeface="メイリオ" panose="020B0604030504040204" pitchFamily="50" charset="-128"/>
                <a:ea typeface="メイリオ" panose="020B0604030504040204" pitchFamily="50" charset="-128"/>
              </a:rPr>
              <a:t>　サービス連合は、藤田観光労働組合をはじめ、組織拡大に特に注力する加盟組合と更に連携を深め、引き続き活動を支援していきます！</a:t>
            </a:r>
          </a:p>
        </p:txBody>
      </p:sp>
    </p:spTree>
    <p:extLst>
      <p:ext uri="{BB962C8B-B14F-4D97-AF65-F5344CB8AC3E}">
        <p14:creationId xmlns:p14="http://schemas.microsoft.com/office/powerpoint/2010/main" val="294829610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793</TotalTime>
  <Words>381</Words>
  <Application>Microsoft Office PowerPoint</Application>
  <PresentationFormat>ユーザー設定</PresentationFormat>
  <Paragraphs>66</Paragraphs>
  <Slides>4</Slides>
  <Notes>0</Notes>
  <HiddenSlides>0</HiddenSlides>
  <MMClips>0</MMClips>
  <ScaleCrop>false</ScaleCrop>
  <HeadingPairs>
    <vt:vector size="8" baseType="variant">
      <vt:variant>
        <vt:lpstr>使用されているフォント</vt:lpstr>
      </vt:variant>
      <vt:variant>
        <vt:i4>11</vt:i4>
      </vt:variant>
      <vt:variant>
        <vt:lpstr>テーマ</vt:lpstr>
      </vt:variant>
      <vt:variant>
        <vt:i4>1</vt:i4>
      </vt:variant>
      <vt:variant>
        <vt:lpstr>埋め込まれた OLE サーバー</vt:lpstr>
      </vt:variant>
      <vt:variant>
        <vt:i4>1</vt:i4>
      </vt:variant>
      <vt:variant>
        <vt:lpstr>スライド タイトル</vt:lpstr>
      </vt:variant>
      <vt:variant>
        <vt:i4>4</vt:i4>
      </vt:variant>
    </vt:vector>
  </HeadingPairs>
  <TitlesOfParts>
    <vt:vector size="17" baseType="lpstr">
      <vt:lpstr>HGS創英角ﾎﾟｯﾌﾟ体</vt:lpstr>
      <vt:lpstr>HG明朝B</vt:lpstr>
      <vt:lpstr>ＭＳ 明朝</vt:lpstr>
      <vt:lpstr>メイリオ</vt:lpstr>
      <vt:lpstr>游ゴシック</vt:lpstr>
      <vt:lpstr>游ゴシック Light</vt:lpstr>
      <vt:lpstr>游ゴシック 本文</vt:lpstr>
      <vt:lpstr>Arial</vt:lpstr>
      <vt:lpstr>Calibri</vt:lpstr>
      <vt:lpstr>Calibri Light</vt:lpstr>
      <vt:lpstr>Segoe UI Semibold</vt:lpstr>
      <vt:lpstr>Office テーマ</vt:lpstr>
      <vt:lpstr>ワークシート</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hashimoto</dc:creator>
  <cp:lastModifiedBy>2014HP</cp:lastModifiedBy>
  <cp:revision>80</cp:revision>
  <cp:lastPrinted>2019-01-21T00:30:29Z</cp:lastPrinted>
  <dcterms:created xsi:type="dcterms:W3CDTF">2018-11-28T08:19:02Z</dcterms:created>
  <dcterms:modified xsi:type="dcterms:W3CDTF">2019-01-29T06:12:33Z</dcterms:modified>
</cp:coreProperties>
</file>